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386" r:id="rId2"/>
    <p:sldId id="362" r:id="rId3"/>
    <p:sldId id="363" r:id="rId4"/>
    <p:sldId id="364" r:id="rId5"/>
    <p:sldId id="368" r:id="rId6"/>
    <p:sldId id="311" r:id="rId7"/>
    <p:sldId id="314" r:id="rId8"/>
    <p:sldId id="318" r:id="rId9"/>
    <p:sldId id="289" r:id="rId10"/>
    <p:sldId id="333" r:id="rId11"/>
    <p:sldId id="374" r:id="rId12"/>
    <p:sldId id="388" r:id="rId13"/>
    <p:sldId id="375" r:id="rId14"/>
    <p:sldId id="376" r:id="rId15"/>
    <p:sldId id="382" r:id="rId16"/>
  </p:sldIdLst>
  <p:sldSz cx="9144000" cy="5143500" type="screen16x9"/>
  <p:notesSz cx="6799263" cy="9929813"/>
  <p:defaultTextStyle>
    <a:defPPr>
      <a:defRPr lang="fr-FR"/>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C02F"/>
    <a:srgbClr val="1C3C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25" autoAdjust="0"/>
    <p:restoredTop sz="94604" autoAdjust="0"/>
  </p:normalViewPr>
  <p:slideViewPr>
    <p:cSldViewPr snapToGrid="0" snapToObjects="1">
      <p:cViewPr varScale="1">
        <p:scale>
          <a:sx n="143" d="100"/>
          <a:sy n="143" d="100"/>
        </p:scale>
        <p:origin x="618" y="102"/>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46347" cy="4964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fr-FR"/>
          </a:p>
        </p:txBody>
      </p:sp>
      <p:sp>
        <p:nvSpPr>
          <p:cNvPr id="22531" name="Rectangle 3"/>
          <p:cNvSpPr>
            <a:spLocks noGrp="1" noChangeArrowheads="1"/>
          </p:cNvSpPr>
          <p:nvPr>
            <p:ph type="dt" idx="1"/>
          </p:nvPr>
        </p:nvSpPr>
        <p:spPr bwMode="auto">
          <a:xfrm>
            <a:off x="3851342" y="0"/>
            <a:ext cx="2946347" cy="4964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132286BD-5041-4205-B23D-1581043244AE}" type="datetimeFigureOut">
              <a:rPr lang="fr-FR"/>
              <a:pPr>
                <a:defRPr/>
              </a:pPr>
              <a:t>28/02/2020</a:t>
            </a:fld>
            <a:endParaRPr lang="fr-FR"/>
          </a:p>
        </p:txBody>
      </p:sp>
      <p:sp>
        <p:nvSpPr>
          <p:cNvPr id="14340" name="Rectangle 4"/>
          <p:cNvSpPr>
            <a:spLocks noGrp="1" noRot="1" noChangeAspect="1" noChangeArrowheads="1" noTextEdit="1"/>
          </p:cNvSpPr>
          <p:nvPr>
            <p:ph type="sldImg" idx="2"/>
          </p:nvPr>
        </p:nvSpPr>
        <p:spPr bwMode="auto">
          <a:xfrm>
            <a:off x="90488" y="744538"/>
            <a:ext cx="6618287" cy="3724275"/>
          </a:xfrm>
          <a:prstGeom prst="rect">
            <a:avLst/>
          </a:prstGeom>
          <a:noFill/>
          <a:ln w="9525">
            <a:solidFill>
              <a:srgbClr val="000000"/>
            </a:solidFill>
            <a:miter lim="800000"/>
            <a:headEnd/>
            <a:tailEnd/>
          </a:ln>
        </p:spPr>
      </p:sp>
      <p:sp>
        <p:nvSpPr>
          <p:cNvPr id="22533" name="Rectangle 5"/>
          <p:cNvSpPr>
            <a:spLocks noGrp="1" noChangeArrowheads="1"/>
          </p:cNvSpPr>
          <p:nvPr>
            <p:ph type="body" sz="quarter" idx="3"/>
          </p:nvPr>
        </p:nvSpPr>
        <p:spPr bwMode="auto">
          <a:xfrm>
            <a:off x="679927" y="4716661"/>
            <a:ext cx="5439410" cy="446841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22534" name="Rectangle 6"/>
          <p:cNvSpPr>
            <a:spLocks noGrp="1" noChangeArrowheads="1"/>
          </p:cNvSpPr>
          <p:nvPr>
            <p:ph type="ftr" sz="quarter" idx="4"/>
          </p:nvPr>
        </p:nvSpPr>
        <p:spPr bwMode="auto">
          <a:xfrm>
            <a:off x="0" y="9431599"/>
            <a:ext cx="2946347" cy="49649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fr-FR"/>
          </a:p>
        </p:txBody>
      </p:sp>
      <p:sp>
        <p:nvSpPr>
          <p:cNvPr id="22535" name="Rectangle 7"/>
          <p:cNvSpPr>
            <a:spLocks noGrp="1" noChangeArrowheads="1"/>
          </p:cNvSpPr>
          <p:nvPr>
            <p:ph type="sldNum" sz="quarter" idx="5"/>
          </p:nvPr>
        </p:nvSpPr>
        <p:spPr bwMode="auto">
          <a:xfrm>
            <a:off x="3851342" y="9431599"/>
            <a:ext cx="2946347" cy="49649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EF17C09E-EB8F-4ABF-9CC4-F810FA94FD85}" type="slidenum">
              <a:rPr lang="fr-FR"/>
              <a:pPr>
                <a:defRPr/>
              </a:pPr>
              <a:t>‹N°›</a:t>
            </a:fld>
            <a:endParaRPr lang="fr-FR"/>
          </a:p>
        </p:txBody>
      </p:sp>
    </p:spTree>
    <p:extLst>
      <p:ext uri="{BB962C8B-B14F-4D97-AF65-F5344CB8AC3E}">
        <p14:creationId xmlns:p14="http://schemas.microsoft.com/office/powerpoint/2010/main" val="12765221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TextEdit="1"/>
          </p:cNvSpPr>
          <p:nvPr>
            <p:ph type="sldImg"/>
          </p:nvPr>
        </p:nvSpPr>
        <p:spPr bwMode="auto">
          <a:noFill/>
          <a:ln>
            <a:solidFill>
              <a:srgbClr val="000000"/>
            </a:solidFill>
            <a:miter lim="800000"/>
            <a:headEnd/>
            <a:tailEnd/>
          </a:ln>
        </p:spPr>
      </p:sp>
      <p:sp>
        <p:nvSpPr>
          <p:cNvPr id="1638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spect="1" noChangeArrowheads="1" noTextEdit="1"/>
          </p:cNvSpPr>
          <p:nvPr>
            <p:ph type="sldImg"/>
          </p:nvPr>
        </p:nvSpPr>
        <p:spPr>
          <a:ln/>
        </p:spPr>
      </p:sp>
      <p:sp>
        <p:nvSpPr>
          <p:cNvPr id="49154" name="Rectangle 3"/>
          <p:cNvSpPr>
            <a:spLocks noGrp="1" noChangeArrowheads="1"/>
          </p:cNvSpPr>
          <p:nvPr>
            <p:ph type="body" idx="1"/>
          </p:nvPr>
        </p:nvSpPr>
        <p:spPr>
          <a:xfrm>
            <a:off x="906569" y="4716661"/>
            <a:ext cx="4986126" cy="4468416"/>
          </a:xfrm>
          <a:noFill/>
          <a:ln/>
        </p:spPr>
        <p:txBody>
          <a:bodyPr/>
          <a:lstStyle/>
          <a:p>
            <a:pPr eaLnBrk="1" hangingPunct="1"/>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97819"/>
            <a:ext cx="7772400" cy="1102519"/>
          </a:xfrm>
        </p:spPr>
        <p:txBody>
          <a:bodyPr/>
          <a:lstStyle/>
          <a:p>
            <a:r>
              <a:rPr lang="fr-FR"/>
              <a:t>Cliquez et modifiez le titre</a:t>
            </a:r>
          </a:p>
        </p:txBody>
      </p:sp>
      <p:sp>
        <p:nvSpPr>
          <p:cNvPr id="3" name="Sous-titr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p:cNvSpPr>
            <a:spLocks noGrp="1"/>
          </p:cNvSpPr>
          <p:nvPr>
            <p:ph type="dt" sz="half" idx="10"/>
          </p:nvPr>
        </p:nvSpPr>
        <p:spPr/>
        <p:txBody>
          <a:bodyPr/>
          <a:lstStyle>
            <a:lvl1pPr>
              <a:defRPr/>
            </a:lvl1pPr>
          </a:lstStyle>
          <a:p>
            <a:pPr>
              <a:defRPr/>
            </a:pPr>
            <a:fld id="{996ACE93-482C-43DA-A654-941D5F5CF46C}" type="datetimeFigureOut">
              <a:rPr lang="fr-FR"/>
              <a:pPr>
                <a:defRPr/>
              </a:pPr>
              <a:t>28/02/2020</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47876595-5D03-44C8-9D8D-B85034B2B7CF}" type="slidenum">
              <a:rPr lang="fr-FR"/>
              <a:pPr>
                <a:defRP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pPr>
              <a:defRPr/>
            </a:pPr>
            <a:fld id="{DB407856-E2F1-45F9-8C36-10BBE16EDE7F}" type="datetimeFigureOut">
              <a:rPr lang="fr-FR"/>
              <a:pPr>
                <a:defRPr/>
              </a:pPr>
              <a:t>28/02/2020</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4C5CCA7C-64DF-4093-AC0D-BD97A2C9DA3A}"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05979"/>
            <a:ext cx="2057400" cy="4388644"/>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457200" y="205979"/>
            <a:ext cx="6019800" cy="4388644"/>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pPr>
              <a:defRPr/>
            </a:pPr>
            <a:fld id="{E1853201-087C-48CA-A63B-42824F9D6F07}" type="datetimeFigureOut">
              <a:rPr lang="fr-FR"/>
              <a:pPr>
                <a:defRPr/>
              </a:pPr>
              <a:t>28/02/2020</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DF5477AE-D12A-48AD-A5D5-47B64004CD5A}" type="slidenum">
              <a:rPr lang="fr-FR"/>
              <a:pPr>
                <a:defRPr/>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u">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457200" y="206375"/>
            <a:ext cx="8229600" cy="4387850"/>
          </a:xfrm>
        </p:spPr>
        <p:txBody>
          <a:bodyPr/>
          <a:lstStyle/>
          <a:p>
            <a:pPr lvl="0"/>
            <a:r>
              <a:rPr lang="en-US"/>
              <a:t>Cliquez pour modifier les styles du texte du masque</a:t>
            </a:r>
          </a:p>
          <a:p>
            <a:pPr lvl="1"/>
            <a:r>
              <a:rPr lang="en-US"/>
              <a:t>Deuxième niveau</a:t>
            </a:r>
          </a:p>
          <a:p>
            <a:pPr lvl="2"/>
            <a:r>
              <a:rPr lang="en-US"/>
              <a:t>Troisième niveau</a:t>
            </a:r>
          </a:p>
          <a:p>
            <a:pPr lvl="3"/>
            <a:r>
              <a:rPr lang="en-US"/>
              <a:t>Quatrième niveau</a:t>
            </a:r>
          </a:p>
          <a:p>
            <a:pPr lvl="4"/>
            <a:r>
              <a:rPr lang="en-US"/>
              <a:t>Cinquième niveau</a:t>
            </a:r>
            <a:endParaRPr lang="fr-FR"/>
          </a:p>
        </p:txBody>
      </p:sp>
      <p:sp>
        <p:nvSpPr>
          <p:cNvPr id="3" name="Espace réservé de la date 3"/>
          <p:cNvSpPr>
            <a:spLocks noGrp="1"/>
          </p:cNvSpPr>
          <p:nvPr>
            <p:ph type="dt" sz="half" idx="10"/>
          </p:nvPr>
        </p:nvSpPr>
        <p:spPr/>
        <p:txBody>
          <a:bodyPr/>
          <a:lstStyle>
            <a:lvl1pPr>
              <a:defRPr/>
            </a:lvl1pPr>
          </a:lstStyle>
          <a:p>
            <a:pPr>
              <a:defRPr/>
            </a:pPr>
            <a:fld id="{04FCD6AB-00BB-46DA-A60C-83E1CEB7E84E}" type="datetimeFigureOut">
              <a:rPr lang="fr-FR"/>
              <a:pPr>
                <a:defRPr/>
              </a:pPr>
              <a:t>28/02/2020</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BF9CAD4A-EE50-4F88-992B-93573F130380}" type="slidenum">
              <a:rPr lang="fr-FR"/>
              <a:pPr>
                <a:defRPr/>
              </a:pPr>
              <a:t>‹N°›</a:t>
            </a:fld>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Masque &quot;Titre&quot;">
    <p:bg>
      <p:bgPr>
        <a:solidFill>
          <a:srgbClr val="1C3C50"/>
        </a:solidFill>
        <a:effectLst/>
      </p:bgPr>
    </p:bg>
    <p:spTree>
      <p:nvGrpSpPr>
        <p:cNvPr id="1" name=""/>
        <p:cNvGrpSpPr/>
        <p:nvPr/>
      </p:nvGrpSpPr>
      <p:grpSpPr>
        <a:xfrm>
          <a:off x="0" y="0"/>
          <a:ext cx="0" cy="0"/>
          <a:chOff x="0" y="0"/>
          <a:chExt cx="0" cy="0"/>
        </a:xfrm>
      </p:grpSpPr>
      <p:pic>
        <p:nvPicPr>
          <p:cNvPr id="5" name="Image 9"/>
          <p:cNvPicPr>
            <a:picLocks noChangeAspect="1"/>
          </p:cNvPicPr>
          <p:nvPr userDrawn="1"/>
        </p:nvPicPr>
        <p:blipFill>
          <a:blip r:embed="rId2"/>
          <a:srcRect/>
          <a:stretch>
            <a:fillRect/>
          </a:stretch>
        </p:blipFill>
        <p:spPr bwMode="auto">
          <a:xfrm>
            <a:off x="4060825" y="4610100"/>
            <a:ext cx="1022350" cy="681038"/>
          </a:xfrm>
          <a:prstGeom prst="rect">
            <a:avLst/>
          </a:prstGeom>
          <a:noFill/>
          <a:ln w="9525">
            <a:noFill/>
            <a:miter lim="800000"/>
            <a:headEnd/>
            <a:tailEnd/>
          </a:ln>
        </p:spPr>
      </p:pic>
      <p:sp>
        <p:nvSpPr>
          <p:cNvPr id="2" name="Titre 1"/>
          <p:cNvSpPr>
            <a:spLocks noGrp="1"/>
          </p:cNvSpPr>
          <p:nvPr>
            <p:ph type="title"/>
          </p:nvPr>
        </p:nvSpPr>
        <p:spPr>
          <a:xfrm>
            <a:off x="457200" y="522759"/>
            <a:ext cx="8229600" cy="1350150"/>
          </a:xfrm>
        </p:spPr>
        <p:txBody>
          <a:bodyPr>
            <a:normAutofit/>
          </a:bodyPr>
          <a:lstStyle>
            <a:lvl1pPr algn="ctr" defTabSz="914400" rtl="0" eaLnBrk="1" latinLnBrk="0" hangingPunct="1">
              <a:spcBef>
                <a:spcPct val="0"/>
              </a:spcBef>
              <a:buNone/>
              <a:defRPr lang="fr-FR" sz="4400" b="1" kern="1200" dirty="0">
                <a:solidFill>
                  <a:srgbClr val="8EC02F"/>
                </a:solidFill>
                <a:latin typeface="+mj-lt"/>
                <a:ea typeface="+mj-ea"/>
                <a:cs typeface="+mj-cs"/>
              </a:defRPr>
            </a:lvl1pPr>
          </a:lstStyle>
          <a:p>
            <a:r>
              <a:rPr lang="fr-FR" dirty="0"/>
              <a:t>Modifiez le style du titre</a:t>
            </a:r>
          </a:p>
        </p:txBody>
      </p:sp>
      <p:sp>
        <p:nvSpPr>
          <p:cNvPr id="6" name="Sous-titre 2"/>
          <p:cNvSpPr>
            <a:spLocks noGrp="1"/>
          </p:cNvSpPr>
          <p:nvPr>
            <p:ph type="subTitle" idx="1"/>
          </p:nvPr>
        </p:nvSpPr>
        <p:spPr>
          <a:xfrm>
            <a:off x="722982" y="2108076"/>
            <a:ext cx="7632848" cy="1543794"/>
          </a:xfrm>
        </p:spPr>
        <p:txBody>
          <a:bodyPr anchor="ct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Modifiez le style des sous-titres du masque</a:t>
            </a:r>
          </a:p>
        </p:txBody>
      </p:sp>
      <p:sp>
        <p:nvSpPr>
          <p:cNvPr id="9" name="Espace réservé du texte 8"/>
          <p:cNvSpPr>
            <a:spLocks noGrp="1"/>
          </p:cNvSpPr>
          <p:nvPr>
            <p:ph type="body" sz="quarter" idx="13"/>
          </p:nvPr>
        </p:nvSpPr>
        <p:spPr>
          <a:xfrm>
            <a:off x="1547664" y="3774103"/>
            <a:ext cx="6048524" cy="836100"/>
          </a:xfrm>
        </p:spPr>
        <p:txBody>
          <a:bodyPr>
            <a:noAutofit/>
          </a:bodyPr>
          <a:lstStyle>
            <a:lvl1pPr marL="0" indent="0" algn="ctr" defTabSz="457200" rtl="0" eaLnBrk="1" latinLnBrk="0" hangingPunct="1">
              <a:buNone/>
              <a:defRPr lang="fr-FR" sz="2400" i="1" kern="1200" dirty="0" smtClean="0">
                <a:solidFill>
                  <a:schemeClr val="bg1"/>
                </a:solidFill>
                <a:latin typeface="+mj-lt"/>
                <a:ea typeface="+mn-ea"/>
                <a:cs typeface="Kefa II Pro Italic"/>
              </a:defRPr>
            </a:lvl1pPr>
          </a:lstStyle>
          <a:p>
            <a:pPr lvl="0"/>
            <a:r>
              <a:rPr lang="fr-FR" dirty="0"/>
              <a:t>Modifiez les styles du texte du masque</a:t>
            </a:r>
          </a:p>
        </p:txBody>
      </p:sp>
      <p:sp>
        <p:nvSpPr>
          <p:cNvPr id="7" name="Espace réservé de la date 2"/>
          <p:cNvSpPr>
            <a:spLocks noGrp="1"/>
          </p:cNvSpPr>
          <p:nvPr>
            <p:ph type="dt" sz="half" idx="14"/>
          </p:nvPr>
        </p:nvSpPr>
        <p:spPr>
          <a:xfrm>
            <a:off x="457200" y="4767263"/>
            <a:ext cx="2386013" cy="274637"/>
          </a:xfrm>
        </p:spPr>
        <p:txBody>
          <a:bodyPr wrap="square" numCol="1" anchorCtr="0" compatLnSpc="1">
            <a:prstTxWarp prst="textNoShape">
              <a:avLst/>
            </a:prstTxWarp>
          </a:bodyPr>
          <a:lstStyle>
            <a:lvl1pPr fontAlgn="base">
              <a:spcBef>
                <a:spcPct val="0"/>
              </a:spcBef>
              <a:spcAft>
                <a:spcPct val="0"/>
              </a:spcAft>
              <a:defRPr>
                <a:solidFill>
                  <a:schemeClr val="bg1"/>
                </a:solidFill>
              </a:defRPr>
            </a:lvl1pPr>
          </a:lstStyle>
          <a:p>
            <a:pPr>
              <a:defRPr/>
            </a:pPr>
            <a:fld id="{B4DA96BD-2329-4344-8E97-3C6B3B52BD9C}" type="datetime1">
              <a:rPr lang="fr-FR"/>
              <a:pPr>
                <a:defRPr/>
              </a:pPr>
              <a:t>28/02/2020</a:t>
            </a:fld>
            <a:r>
              <a:rPr lang="fr-FR"/>
              <a:t>Territoire Sud Evreux, février 2017</a:t>
            </a:r>
          </a:p>
        </p:txBody>
      </p:sp>
      <p:sp>
        <p:nvSpPr>
          <p:cNvPr id="8" name="Espace réservé du pied de page 3"/>
          <p:cNvSpPr>
            <a:spLocks noGrp="1"/>
          </p:cNvSpPr>
          <p:nvPr>
            <p:ph type="ftr" sz="quarter" idx="15"/>
          </p:nvPr>
        </p:nvSpPr>
        <p:spPr/>
        <p:txBody>
          <a:bodyPr/>
          <a:lstStyle>
            <a:lvl1pPr>
              <a:defRPr/>
            </a:lvl1pPr>
          </a:lstStyle>
          <a:p>
            <a:pPr>
              <a:defRPr/>
            </a:pPr>
            <a:r>
              <a:rPr lang="fr-FR"/>
              <a:t>Territoire Sud Evreux, février 2017</a:t>
            </a:r>
          </a:p>
        </p:txBody>
      </p:sp>
      <p:sp>
        <p:nvSpPr>
          <p:cNvPr id="10" name="Espace réservé du numéro de diapositive 4"/>
          <p:cNvSpPr>
            <a:spLocks noGrp="1"/>
          </p:cNvSpPr>
          <p:nvPr>
            <p:ph type="sldNum" sz="quarter" idx="16"/>
          </p:nvPr>
        </p:nvSpPr>
        <p:spPr/>
        <p:txBody>
          <a:bodyPr rtlCol="0"/>
          <a:lstStyle>
            <a:lvl1pPr fontAlgn="auto">
              <a:spcBef>
                <a:spcPts val="0"/>
              </a:spcBef>
              <a:spcAft>
                <a:spcPts val="0"/>
              </a:spcAft>
              <a:defRPr>
                <a:solidFill>
                  <a:schemeClr val="tx1">
                    <a:tint val="75000"/>
                  </a:schemeClr>
                </a:solidFill>
                <a:latin typeface="+mn-lt"/>
              </a:defRPr>
            </a:lvl1pPr>
          </a:lstStyle>
          <a:p>
            <a:pPr>
              <a:defRPr/>
            </a:pPr>
            <a:fld id="{E3F86068-8E57-4D21-9EEB-8C2687642F51}" type="slidenum">
              <a:rPr lang="fr-FR"/>
              <a:pPr>
                <a:defRPr/>
              </a:pPr>
              <a:t>‹N°›</a:t>
            </a:fld>
            <a:endParaRPr lang="fr-FR" dirty="0"/>
          </a:p>
        </p:txBody>
      </p:sp>
    </p:spTree>
    <p:extLst>
      <p:ext uri="{BB962C8B-B14F-4D97-AF65-F5344CB8AC3E}">
        <p14:creationId xmlns:p14="http://schemas.microsoft.com/office/powerpoint/2010/main" val="8511673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pPr>
              <a:defRPr/>
            </a:pPr>
            <a:fld id="{4FC4F032-395C-481F-B9D8-A7E3F170C4E9}" type="datetimeFigureOut">
              <a:rPr lang="fr-FR"/>
              <a:pPr>
                <a:defRPr/>
              </a:pPr>
              <a:t>28/02/2020</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00F25A85-D019-45D2-8ABA-7C9055B5678B}"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3305176"/>
            <a:ext cx="7772400" cy="1021556"/>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931B3E7A-0E45-462F-B5E1-E266C3EFE7CA}" type="datetimeFigureOut">
              <a:rPr lang="fr-FR"/>
              <a:pPr>
                <a:defRPr/>
              </a:pPr>
              <a:t>28/02/2020</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A42FA94C-CF28-4153-93B5-A9DDBDE60842}"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3"/>
          <p:cNvSpPr>
            <a:spLocks noGrp="1"/>
          </p:cNvSpPr>
          <p:nvPr>
            <p:ph type="dt" sz="half" idx="10"/>
          </p:nvPr>
        </p:nvSpPr>
        <p:spPr/>
        <p:txBody>
          <a:bodyPr/>
          <a:lstStyle>
            <a:lvl1pPr>
              <a:defRPr/>
            </a:lvl1pPr>
          </a:lstStyle>
          <a:p>
            <a:pPr>
              <a:defRPr/>
            </a:pPr>
            <a:fld id="{CF3DB442-7C21-41CF-9E28-843FEF89A757}" type="datetimeFigureOut">
              <a:rPr lang="fr-FR"/>
              <a:pPr>
                <a:defRPr/>
              </a:pPr>
              <a:t>28/02/2020</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CC92A20A-C1DB-4190-B556-FF3B1A401087}"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3"/>
          <p:cNvSpPr>
            <a:spLocks noGrp="1"/>
          </p:cNvSpPr>
          <p:nvPr>
            <p:ph type="dt" sz="half" idx="10"/>
          </p:nvPr>
        </p:nvSpPr>
        <p:spPr/>
        <p:txBody>
          <a:bodyPr/>
          <a:lstStyle>
            <a:lvl1pPr>
              <a:defRPr/>
            </a:lvl1pPr>
          </a:lstStyle>
          <a:p>
            <a:pPr>
              <a:defRPr/>
            </a:pPr>
            <a:fld id="{3B79D6E3-6238-41FA-A4FD-F14231345643}" type="datetimeFigureOut">
              <a:rPr lang="fr-FR"/>
              <a:pPr>
                <a:defRPr/>
              </a:pPr>
              <a:t>28/02/2020</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032E7807-4ECE-47B4-A064-0C7304A22B14}"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3"/>
          <p:cNvSpPr>
            <a:spLocks noGrp="1"/>
          </p:cNvSpPr>
          <p:nvPr>
            <p:ph type="dt" sz="half" idx="10"/>
          </p:nvPr>
        </p:nvSpPr>
        <p:spPr/>
        <p:txBody>
          <a:bodyPr/>
          <a:lstStyle>
            <a:lvl1pPr>
              <a:defRPr/>
            </a:lvl1pPr>
          </a:lstStyle>
          <a:p>
            <a:pPr>
              <a:defRPr/>
            </a:pPr>
            <a:fld id="{6776ABEF-FE6E-447C-A42D-B7EF24A4EDB1}" type="datetimeFigureOut">
              <a:rPr lang="fr-FR"/>
              <a:pPr>
                <a:defRPr/>
              </a:pPr>
              <a:t>28/02/2020</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DE099C88-9437-41EA-B4C1-6A08CDE9AE64}"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C48F61E1-8372-4028-A832-9609DBE4B59B}" type="datetimeFigureOut">
              <a:rPr lang="fr-FR"/>
              <a:pPr>
                <a:defRPr/>
              </a:pPr>
              <a:t>28/02/2020</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AD830CD8-4508-4601-AF53-A4776E0F9DAC}"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1" y="204787"/>
            <a:ext cx="3008313" cy="871538"/>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8D447333-4AD2-425F-9117-29B162630CF9}" type="datetimeFigureOut">
              <a:rPr lang="fr-FR"/>
              <a:pPr>
                <a:defRPr/>
              </a:pPr>
              <a:t>28/02/2020</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97093EA2-ADFC-45E3-8D2F-977FDEEC3914}"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3600450"/>
            <a:ext cx="5486400" cy="425054"/>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1990AC01-A2A7-43CC-8B74-3903C53F45D0}" type="datetimeFigureOut">
              <a:rPr lang="fr-FR"/>
              <a:pPr>
                <a:defRPr/>
              </a:pPr>
              <a:t>28/02/2020</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3DC7DA7B-CB9D-4491-843D-620B8266C89D}"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06375"/>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1027" name="Espace réservé du texte 2"/>
          <p:cNvSpPr>
            <a:spLocks noGrp="1"/>
          </p:cNvSpPr>
          <p:nvPr>
            <p:ph type="body" idx="1"/>
          </p:nvPr>
        </p:nvSpPr>
        <p:spPr bwMode="auto">
          <a:xfrm>
            <a:off x="457200" y="12001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6BF22DD5-662B-4A19-9080-4D680EAAE63C}" type="datetimeFigureOut">
              <a:rPr lang="fr-FR"/>
              <a:pPr>
                <a:defRPr/>
              </a:pPr>
              <a:t>28/02/2020</a:t>
            </a:fld>
            <a:endParaRPr lang="fr-FR"/>
          </a:p>
        </p:txBody>
      </p:sp>
      <p:sp>
        <p:nvSpPr>
          <p:cNvPr id="5" name="Espace réservé du pied de page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fr-FR"/>
          </a:p>
        </p:txBody>
      </p:sp>
      <p:sp>
        <p:nvSpPr>
          <p:cNvPr id="6" name="Espace réservé du numéro de diapositive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B6D7B47C-B244-41A4-9CF8-244E56BDBCE1}"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 id="2147483662" r:id="rId13"/>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file:///\\localhost\Volumes\POLECREA\CHARTES\CD27\LOGO\LogoCD27-Bleu.jpg" TargetMode="Externa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p:cNvSpPr>
          <p:nvPr>
            <p:ph type="title" idx="4294967295"/>
          </p:nvPr>
        </p:nvSpPr>
        <p:spPr>
          <a:xfrm>
            <a:off x="235390" y="1131887"/>
            <a:ext cx="8462523" cy="2643407"/>
          </a:xfrm>
          <a:noFill/>
          <a:ln w="38100">
            <a:solidFill>
              <a:schemeClr val="bg1"/>
            </a:solidFill>
          </a:ln>
        </p:spPr>
        <p:txBody>
          <a:bodyPr/>
          <a:lstStyle/>
          <a:p>
            <a:r>
              <a:rPr lang="fr-FR" sz="4000" b="1" dirty="0">
                <a:solidFill>
                  <a:schemeClr val="bg1"/>
                </a:solidFill>
              </a:rPr>
              <a:t>L’Information Préoccupante et son Circuit </a:t>
            </a:r>
          </a:p>
        </p:txBody>
      </p:sp>
      <p:sp>
        <p:nvSpPr>
          <p:cNvPr id="15362" name="Text Box 4"/>
          <p:cNvSpPr txBox="1">
            <a:spLocks noChangeArrowheads="1"/>
          </p:cNvSpPr>
          <p:nvPr/>
        </p:nvSpPr>
        <p:spPr bwMode="auto">
          <a:xfrm>
            <a:off x="323850" y="4732338"/>
            <a:ext cx="2592388" cy="274637"/>
          </a:xfrm>
          <a:prstGeom prst="rect">
            <a:avLst/>
          </a:prstGeom>
          <a:noFill/>
          <a:ln w="9525">
            <a:noFill/>
            <a:miter lim="800000"/>
            <a:headEnd/>
            <a:tailEnd/>
          </a:ln>
        </p:spPr>
        <p:txBody>
          <a:bodyPr>
            <a:spAutoFit/>
          </a:bodyPr>
          <a:lstStyle/>
          <a:p>
            <a:r>
              <a:rPr lang="fr-FR" sz="1200" dirty="0">
                <a:solidFill>
                  <a:schemeClr val="bg1"/>
                </a:solidFill>
              </a:rPr>
              <a:t>UTAS SUD Evreux </a:t>
            </a:r>
          </a:p>
        </p:txBody>
      </p:sp>
    </p:spTree>
    <p:extLst>
      <p:ext uri="{BB962C8B-B14F-4D97-AF65-F5344CB8AC3E}">
        <p14:creationId xmlns:p14="http://schemas.microsoft.com/office/powerpoint/2010/main" val="19152560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FR">
              <a:solidFill>
                <a:srgbClr val="3333FF"/>
              </a:solidFill>
              <a:latin typeface="Arial" charset="0"/>
            </a:endParaRPr>
          </a:p>
        </p:txBody>
      </p:sp>
      <p:pic>
        <p:nvPicPr>
          <p:cNvPr id="50178"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50179" name="Rectangle 4"/>
          <p:cNvSpPr>
            <a:spLocks noChangeArrowheads="1"/>
          </p:cNvSpPr>
          <p:nvPr/>
        </p:nvSpPr>
        <p:spPr bwMode="auto">
          <a:xfrm>
            <a:off x="439738" y="1235075"/>
            <a:ext cx="8567410" cy="2031325"/>
          </a:xfrm>
          <a:prstGeom prst="rect">
            <a:avLst/>
          </a:prstGeom>
          <a:noFill/>
          <a:ln w="9525">
            <a:noFill/>
            <a:miter lim="800000"/>
            <a:headEnd/>
            <a:tailEnd/>
          </a:ln>
        </p:spPr>
        <p:txBody>
          <a:bodyPr wrap="none">
            <a:spAutoFit/>
          </a:bodyPr>
          <a:lstStyle/>
          <a:p>
            <a:pPr defTabSz="914400"/>
            <a:r>
              <a:rPr lang="fr-FR" dirty="0"/>
              <a:t>Si la CRIP qualifie l’information de préoccupante, une évaluation médico-sociale </a:t>
            </a:r>
            <a:br>
              <a:rPr lang="fr-FR" dirty="0"/>
            </a:br>
            <a:r>
              <a:rPr lang="fr-FR" dirty="0"/>
              <a:t>est sollicitée.</a:t>
            </a:r>
          </a:p>
          <a:p>
            <a:pPr defTabSz="914400"/>
            <a:br>
              <a:rPr lang="fr-FR" dirty="0"/>
            </a:br>
            <a:r>
              <a:rPr lang="fr-FR" dirty="0"/>
              <a:t>La CRIP adresse un courrier au signalant et à la famille l’informant de l’évaluation. </a:t>
            </a:r>
          </a:p>
          <a:p>
            <a:pPr defTabSz="914400"/>
            <a:br>
              <a:rPr lang="fr-FR" dirty="0"/>
            </a:br>
            <a:r>
              <a:rPr lang="fr-FR" dirty="0"/>
              <a:t>Un flyer « une Information Préoccupante, qu’est ce que c’est ? » est joint </a:t>
            </a:r>
            <a:br>
              <a:rPr lang="fr-FR" dirty="0"/>
            </a:br>
            <a:r>
              <a:rPr lang="fr-FR" dirty="0"/>
              <a:t>au courrier</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dirty="0">
                <a:solidFill>
                  <a:schemeClr val="tx1"/>
                </a:solidFill>
                <a:latin typeface="Arial" charset="0"/>
              </a:rPr>
              <a:t>L’Evaluation dans le cadre de la protection de l’enfance</a:t>
            </a:r>
          </a:p>
        </p:txBody>
      </p:sp>
      <p:pic>
        <p:nvPicPr>
          <p:cNvPr id="53250"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53251" name="Rectangle 5"/>
          <p:cNvSpPr>
            <a:spLocks/>
          </p:cNvSpPr>
          <p:nvPr/>
        </p:nvSpPr>
        <p:spPr bwMode="auto">
          <a:xfrm>
            <a:off x="539750" y="1068636"/>
            <a:ext cx="7772400" cy="3754983"/>
          </a:xfrm>
          <a:prstGeom prst="rect">
            <a:avLst/>
          </a:prstGeom>
          <a:noFill/>
          <a:ln w="9525">
            <a:noFill/>
            <a:miter lim="800000"/>
            <a:headEnd/>
            <a:tailEnd/>
          </a:ln>
        </p:spPr>
        <p:txBody>
          <a:bodyPr/>
          <a:lstStyle/>
          <a:p>
            <a:pPr>
              <a:lnSpc>
                <a:spcPct val="80000"/>
              </a:lnSpc>
              <a:spcBef>
                <a:spcPct val="20000"/>
              </a:spcBef>
            </a:pPr>
            <a:r>
              <a:rPr lang="fr-FR" sz="2400" dirty="0">
                <a:latin typeface="Calibri" pitchFamily="34" charset="0"/>
              </a:rPr>
              <a:t>La Loi de 2016 (Art D. 226-2-3 : « L’évaluation a pour objet :</a:t>
            </a:r>
          </a:p>
          <a:p>
            <a:pPr marL="457200" indent="-457200">
              <a:lnSpc>
                <a:spcPct val="80000"/>
              </a:lnSpc>
              <a:spcBef>
                <a:spcPct val="20000"/>
              </a:spcBef>
              <a:buAutoNum type="arabicPeriod"/>
            </a:pPr>
            <a:r>
              <a:rPr lang="fr-FR" sz="2400" dirty="0">
                <a:latin typeface="Calibri" pitchFamily="34" charset="0"/>
              </a:rPr>
              <a:t>D’apprécier le danger ou le risque de danger au regard des besoins et des droits fondamentaux, de l’état de santé, des conditions d’éducation, du développement, du bien être et des signes de souffrance éventuels du mineur (…)</a:t>
            </a:r>
          </a:p>
          <a:p>
            <a:pPr marL="457200" indent="-457200">
              <a:lnSpc>
                <a:spcPct val="80000"/>
              </a:lnSpc>
              <a:spcBef>
                <a:spcPct val="20000"/>
              </a:spcBef>
              <a:buAutoNum type="arabicPeriod"/>
            </a:pPr>
            <a:r>
              <a:rPr lang="fr-FR" sz="2400" dirty="0">
                <a:latin typeface="Calibri" pitchFamily="34" charset="0"/>
              </a:rPr>
              <a:t>De proposer les réponses de protection les mieux adaptées en prenant en compte et en mettant en évidence notamment la capacité des titulaires de l’autorité parentale à se mobiliser pour la protection du mineur, leurs ressources et celles des personnes de leur environnement. »</a:t>
            </a:r>
          </a:p>
          <a:p>
            <a:pPr marL="342900" indent="-342900">
              <a:lnSpc>
                <a:spcPct val="80000"/>
              </a:lnSpc>
              <a:spcBef>
                <a:spcPct val="20000"/>
              </a:spcBef>
              <a:buFont typeface="Arial" charset="0"/>
              <a:buChar char="•"/>
            </a:pPr>
            <a:endParaRPr lang="fr-FR" sz="2400" dirty="0">
              <a:latin typeface="Calibri" pitchFamily="34" charset="0"/>
            </a:endParaRPr>
          </a:p>
          <a:p>
            <a:pPr marL="342900" indent="-342900" algn="ctr">
              <a:lnSpc>
                <a:spcPct val="80000"/>
              </a:lnSpc>
              <a:spcBef>
                <a:spcPct val="20000"/>
              </a:spcBef>
              <a:buFont typeface="Arial" charset="0"/>
              <a:buNone/>
            </a:pPr>
            <a:br>
              <a:rPr lang="fr-FR" sz="2400" dirty="0">
                <a:latin typeface="Calibri" pitchFamily="34" charset="0"/>
              </a:rPr>
            </a:br>
            <a:endParaRPr lang="fr-FR" sz="2800" b="1" dirty="0">
              <a:latin typeface="Calibri"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dirty="0">
                <a:solidFill>
                  <a:schemeClr val="tx1"/>
                </a:solidFill>
                <a:latin typeface="Arial" charset="0"/>
              </a:rPr>
              <a:t>Les Modalités de l’Evaluation </a:t>
            </a:r>
          </a:p>
        </p:txBody>
      </p:sp>
      <p:pic>
        <p:nvPicPr>
          <p:cNvPr id="53250"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53251" name="Rectangle 5"/>
          <p:cNvSpPr>
            <a:spLocks/>
          </p:cNvSpPr>
          <p:nvPr/>
        </p:nvSpPr>
        <p:spPr bwMode="auto">
          <a:xfrm>
            <a:off x="539750" y="1068636"/>
            <a:ext cx="7772400" cy="3855904"/>
          </a:xfrm>
          <a:prstGeom prst="rect">
            <a:avLst/>
          </a:prstGeom>
          <a:noFill/>
          <a:ln w="9525">
            <a:noFill/>
            <a:miter lim="800000"/>
            <a:headEnd/>
            <a:tailEnd/>
          </a:ln>
        </p:spPr>
        <p:txBody>
          <a:bodyPr/>
          <a:lstStyle/>
          <a:p>
            <a:pPr>
              <a:lnSpc>
                <a:spcPct val="80000"/>
              </a:lnSpc>
              <a:spcBef>
                <a:spcPct val="20000"/>
              </a:spcBef>
            </a:pPr>
            <a:r>
              <a:rPr lang="fr-FR" sz="2400" dirty="0">
                <a:latin typeface="Calibri" pitchFamily="34" charset="0"/>
              </a:rPr>
              <a:t>Un binôme d’évaluateur : Assistant de Service Social du CD, ou SESFE ou Educateur Spécialisé (ponctuellement) ou  Infirmier en PMI (moins de 6 ans).</a:t>
            </a:r>
          </a:p>
          <a:p>
            <a:pPr>
              <a:lnSpc>
                <a:spcPct val="80000"/>
              </a:lnSpc>
              <a:spcBef>
                <a:spcPct val="20000"/>
              </a:spcBef>
            </a:pPr>
            <a:endParaRPr lang="fr-FR" sz="2400" dirty="0">
              <a:latin typeface="Calibri" pitchFamily="34" charset="0"/>
            </a:endParaRPr>
          </a:p>
          <a:p>
            <a:pPr>
              <a:lnSpc>
                <a:spcPct val="80000"/>
              </a:lnSpc>
              <a:spcBef>
                <a:spcPct val="20000"/>
              </a:spcBef>
            </a:pPr>
            <a:r>
              <a:rPr lang="fr-FR" sz="2400" dirty="0">
                <a:latin typeface="Calibri" pitchFamily="34" charset="0"/>
              </a:rPr>
              <a:t>1 rapport par enfant</a:t>
            </a:r>
          </a:p>
          <a:p>
            <a:pPr>
              <a:lnSpc>
                <a:spcPct val="80000"/>
              </a:lnSpc>
              <a:spcBef>
                <a:spcPct val="20000"/>
              </a:spcBef>
            </a:pPr>
            <a:endParaRPr lang="fr-FR" sz="2400" dirty="0">
              <a:latin typeface="Calibri" pitchFamily="34" charset="0"/>
            </a:endParaRPr>
          </a:p>
          <a:p>
            <a:pPr>
              <a:lnSpc>
                <a:spcPct val="80000"/>
              </a:lnSpc>
              <a:spcBef>
                <a:spcPct val="20000"/>
              </a:spcBef>
            </a:pPr>
            <a:r>
              <a:rPr lang="fr-FR" sz="2400" dirty="0">
                <a:latin typeface="Calibri" pitchFamily="34" charset="0"/>
              </a:rPr>
              <a:t>Interventions au domicile et au bureau</a:t>
            </a:r>
          </a:p>
          <a:p>
            <a:pPr>
              <a:lnSpc>
                <a:spcPct val="80000"/>
              </a:lnSpc>
              <a:spcBef>
                <a:spcPct val="20000"/>
              </a:spcBef>
            </a:pPr>
            <a:endParaRPr lang="fr-FR" sz="2400" dirty="0">
              <a:latin typeface="Calibri" pitchFamily="34" charset="0"/>
            </a:endParaRPr>
          </a:p>
          <a:p>
            <a:pPr>
              <a:lnSpc>
                <a:spcPct val="80000"/>
              </a:lnSpc>
              <a:spcBef>
                <a:spcPct val="20000"/>
              </a:spcBef>
            </a:pPr>
            <a:r>
              <a:rPr lang="fr-FR" sz="2400" dirty="0">
                <a:latin typeface="Calibri" pitchFamily="34" charset="0"/>
              </a:rPr>
              <a:t>Echanges avec les partenaires : Téléphone, RDV, Synthèse</a:t>
            </a:r>
          </a:p>
          <a:p>
            <a:pPr>
              <a:lnSpc>
                <a:spcPct val="80000"/>
              </a:lnSpc>
              <a:spcBef>
                <a:spcPct val="20000"/>
              </a:spcBef>
            </a:pPr>
            <a:endParaRPr lang="fr-FR" sz="2400" dirty="0">
              <a:latin typeface="Calibri" pitchFamily="34" charset="0"/>
            </a:endParaRPr>
          </a:p>
          <a:p>
            <a:pPr algn="ctr">
              <a:lnSpc>
                <a:spcPct val="80000"/>
              </a:lnSpc>
              <a:spcBef>
                <a:spcPct val="20000"/>
              </a:spcBef>
            </a:pPr>
            <a:r>
              <a:rPr lang="fr-FR" sz="2400" b="1" dirty="0">
                <a:solidFill>
                  <a:srgbClr val="FF0000"/>
                </a:solidFill>
                <a:latin typeface="Calibri" pitchFamily="34" charset="0"/>
              </a:rPr>
              <a:t>En lien permanent avec l’autorité parentale</a:t>
            </a:r>
          </a:p>
          <a:p>
            <a:pPr>
              <a:lnSpc>
                <a:spcPct val="80000"/>
              </a:lnSpc>
              <a:spcBef>
                <a:spcPct val="20000"/>
              </a:spcBef>
            </a:pPr>
            <a:endParaRPr lang="fr-FR" sz="2400" dirty="0">
              <a:latin typeface="Calibri" pitchFamily="34" charset="0"/>
            </a:endParaRPr>
          </a:p>
          <a:p>
            <a:pPr>
              <a:lnSpc>
                <a:spcPct val="80000"/>
              </a:lnSpc>
              <a:spcBef>
                <a:spcPct val="20000"/>
              </a:spcBef>
            </a:pPr>
            <a:endParaRPr lang="fr-FR" sz="2400" dirty="0">
              <a:latin typeface="Calibri" pitchFamily="34" charset="0"/>
            </a:endParaRPr>
          </a:p>
          <a:p>
            <a:pPr>
              <a:lnSpc>
                <a:spcPct val="80000"/>
              </a:lnSpc>
              <a:spcBef>
                <a:spcPct val="20000"/>
              </a:spcBef>
            </a:pPr>
            <a:endParaRPr lang="fr-FR" sz="2400" dirty="0">
              <a:latin typeface="Calibri" pitchFamily="34" charset="0"/>
            </a:endParaRPr>
          </a:p>
          <a:p>
            <a:pPr marL="342900" indent="-342900">
              <a:lnSpc>
                <a:spcPct val="80000"/>
              </a:lnSpc>
              <a:spcBef>
                <a:spcPct val="20000"/>
              </a:spcBef>
              <a:buFont typeface="Arial" charset="0"/>
              <a:buChar char="•"/>
            </a:pPr>
            <a:endParaRPr lang="fr-FR" sz="2400" dirty="0">
              <a:latin typeface="Calibri" pitchFamily="34" charset="0"/>
            </a:endParaRPr>
          </a:p>
          <a:p>
            <a:pPr marL="342900" indent="-342900" algn="ctr">
              <a:lnSpc>
                <a:spcPct val="80000"/>
              </a:lnSpc>
              <a:spcBef>
                <a:spcPct val="20000"/>
              </a:spcBef>
              <a:buFont typeface="Arial" charset="0"/>
              <a:buNone/>
            </a:pPr>
            <a:br>
              <a:rPr lang="fr-FR" sz="2400" dirty="0">
                <a:latin typeface="Calibri" pitchFamily="34" charset="0"/>
              </a:rPr>
            </a:br>
            <a:endParaRPr lang="fr-FR" sz="2800" b="1" dirty="0">
              <a:latin typeface="Calibri" pitchFamily="34" charset="0"/>
            </a:endParaRPr>
          </a:p>
        </p:txBody>
      </p:sp>
    </p:spTree>
    <p:extLst>
      <p:ext uri="{BB962C8B-B14F-4D97-AF65-F5344CB8AC3E}">
        <p14:creationId xmlns:p14="http://schemas.microsoft.com/office/powerpoint/2010/main" val="29199886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b="1" dirty="0">
                <a:solidFill>
                  <a:schemeClr val="tx1"/>
                </a:solidFill>
                <a:latin typeface="Arial" charset="0"/>
              </a:rPr>
              <a:t>Dans le cadre administratif </a:t>
            </a:r>
            <a:r>
              <a:rPr lang="fr-FR" dirty="0">
                <a:solidFill>
                  <a:schemeClr val="tx1"/>
                </a:solidFill>
                <a:latin typeface="Arial" charset="0"/>
              </a:rPr>
              <a:t>Compétence de l’Inspecteur Enfance Famille </a:t>
            </a:r>
            <a:br>
              <a:rPr lang="fr-FR" dirty="0">
                <a:solidFill>
                  <a:schemeClr val="tx1"/>
                </a:solidFill>
                <a:latin typeface="Arial" charset="0"/>
              </a:rPr>
            </a:br>
            <a:r>
              <a:rPr lang="fr-FR" dirty="0">
                <a:solidFill>
                  <a:schemeClr val="tx1"/>
                </a:solidFill>
                <a:latin typeface="Arial" charset="0"/>
              </a:rPr>
              <a:t>(adhésion de la famille nécessaire)</a:t>
            </a:r>
          </a:p>
        </p:txBody>
      </p:sp>
      <p:pic>
        <p:nvPicPr>
          <p:cNvPr id="54274"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54275" name="Rectangle 4"/>
          <p:cNvSpPr>
            <a:spLocks/>
          </p:cNvSpPr>
          <p:nvPr/>
        </p:nvSpPr>
        <p:spPr bwMode="auto">
          <a:xfrm>
            <a:off x="457200" y="1200150"/>
            <a:ext cx="8229600" cy="3394075"/>
          </a:xfrm>
          <a:prstGeom prst="rect">
            <a:avLst/>
          </a:prstGeom>
          <a:noFill/>
          <a:ln w="9525">
            <a:noFill/>
            <a:miter lim="800000"/>
            <a:headEnd/>
            <a:tailEnd/>
          </a:ln>
        </p:spPr>
        <p:txBody>
          <a:bodyPr/>
          <a:lstStyle/>
          <a:p>
            <a:pPr>
              <a:spcBef>
                <a:spcPct val="20000"/>
              </a:spcBef>
            </a:pPr>
            <a:r>
              <a:rPr lang="fr-FR" b="1" u="sng" dirty="0">
                <a:latin typeface="Calibri" pitchFamily="34" charset="0"/>
              </a:rPr>
              <a:t>Les Mesures préventives d’évaluation et d’accompagnement à domicile</a:t>
            </a:r>
          </a:p>
          <a:p>
            <a:pPr marL="342900" indent="-342900">
              <a:spcBef>
                <a:spcPct val="20000"/>
              </a:spcBef>
              <a:buFont typeface="Arial" charset="0"/>
              <a:buChar char="•"/>
            </a:pPr>
            <a:r>
              <a:rPr lang="fr-FR" dirty="0">
                <a:latin typeface="Calibri" pitchFamily="34" charset="0"/>
              </a:rPr>
              <a:t>Aides ménagères, TISF (Technicien d’Intervention Sociale et Familiale)</a:t>
            </a:r>
          </a:p>
          <a:p>
            <a:pPr marL="342900" indent="-342900">
              <a:spcBef>
                <a:spcPct val="20000"/>
              </a:spcBef>
              <a:buFont typeface="Arial" charset="0"/>
              <a:buChar char="•"/>
            </a:pPr>
            <a:r>
              <a:rPr lang="fr-FR" dirty="0">
                <a:latin typeface="Calibri" pitchFamily="34" charset="0"/>
              </a:rPr>
              <a:t>AED (Aide Educative à Domicile)</a:t>
            </a:r>
          </a:p>
          <a:p>
            <a:pPr marL="342900" indent="-342900">
              <a:spcBef>
                <a:spcPct val="20000"/>
              </a:spcBef>
              <a:buFont typeface="Arial" charset="0"/>
              <a:buChar char="•"/>
            </a:pPr>
            <a:r>
              <a:rPr lang="fr-FR" dirty="0">
                <a:latin typeface="Calibri" pitchFamily="34" charset="0"/>
              </a:rPr>
              <a:t>MOSP(Mesure d’Observation et de Soutien à la Parentalité)</a:t>
            </a:r>
          </a:p>
          <a:p>
            <a:pPr marL="342900" indent="-342900">
              <a:spcBef>
                <a:spcPct val="20000"/>
              </a:spcBef>
              <a:buFont typeface="Arial" charset="0"/>
              <a:buChar char="•"/>
            </a:pPr>
            <a:r>
              <a:rPr lang="fr-FR" dirty="0">
                <a:latin typeface="Calibri" pitchFamily="34" charset="0"/>
              </a:rPr>
              <a:t>MOEP (Mesure d’Observation Educative Pluridisciplinaire)</a:t>
            </a:r>
          </a:p>
          <a:p>
            <a:pPr marL="342900" indent="-342900">
              <a:spcBef>
                <a:spcPct val="20000"/>
              </a:spcBef>
              <a:buFont typeface="Arial" charset="0"/>
              <a:buChar char="•"/>
            </a:pPr>
            <a:r>
              <a:rPr lang="fr-FR" dirty="0">
                <a:latin typeface="Calibri" pitchFamily="34" charset="0"/>
              </a:rPr>
              <a:t>MARD (Mesure d’Accompagnement Renforcé à Domicile)</a:t>
            </a:r>
          </a:p>
          <a:p>
            <a:pPr>
              <a:spcBef>
                <a:spcPct val="20000"/>
              </a:spcBef>
            </a:pPr>
            <a:r>
              <a:rPr lang="fr-FR" b="1" u="sng" dirty="0">
                <a:latin typeface="Calibri" pitchFamily="34" charset="0"/>
              </a:rPr>
              <a:t>Les mesures de placement administratif</a:t>
            </a:r>
          </a:p>
          <a:p>
            <a:pPr marL="342900" indent="-342900">
              <a:spcBef>
                <a:spcPct val="20000"/>
              </a:spcBef>
              <a:buFont typeface="Arial" charset="0"/>
              <a:buChar char="•"/>
            </a:pPr>
            <a:r>
              <a:rPr lang="fr-FR" dirty="0">
                <a:latin typeface="Calibri" pitchFamily="34" charset="0"/>
              </a:rPr>
              <a:t>Accueil 72 heures</a:t>
            </a:r>
          </a:p>
          <a:p>
            <a:pPr marL="342900" indent="-342900">
              <a:spcBef>
                <a:spcPct val="20000"/>
              </a:spcBef>
              <a:buFont typeface="Arial" charset="0"/>
              <a:buChar char="•"/>
            </a:pPr>
            <a:r>
              <a:rPr lang="fr-FR" dirty="0">
                <a:latin typeface="Calibri" pitchFamily="34" charset="0"/>
              </a:rPr>
              <a:t>MPMD (Mesure de protection Maintien à Domicile)</a:t>
            </a:r>
          </a:p>
          <a:p>
            <a:pPr marL="342900" indent="-342900">
              <a:spcBef>
                <a:spcPct val="20000"/>
              </a:spcBef>
              <a:buFont typeface="Arial" charset="0"/>
              <a:buChar char="•"/>
            </a:pPr>
            <a:r>
              <a:rPr lang="fr-FR" dirty="0">
                <a:latin typeface="Calibri" pitchFamily="34" charset="0"/>
              </a:rPr>
              <a:t>Accueil provisoire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dirty="0">
                <a:solidFill>
                  <a:schemeClr val="tx1"/>
                </a:solidFill>
                <a:latin typeface="Arial" charset="0"/>
              </a:rPr>
              <a:t> Dans le cadre judiciaire</a:t>
            </a:r>
            <a:br>
              <a:rPr lang="fr-FR" dirty="0">
                <a:solidFill>
                  <a:schemeClr val="tx1"/>
                </a:solidFill>
                <a:latin typeface="Arial" charset="0"/>
              </a:rPr>
            </a:br>
            <a:r>
              <a:rPr lang="fr-FR" dirty="0">
                <a:solidFill>
                  <a:schemeClr val="tx1"/>
                </a:solidFill>
                <a:latin typeface="Arial" charset="0"/>
              </a:rPr>
              <a:t>Compétence Juge des Enfants</a:t>
            </a:r>
          </a:p>
        </p:txBody>
      </p:sp>
      <p:pic>
        <p:nvPicPr>
          <p:cNvPr id="55298"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55299" name="Rectangle 4"/>
          <p:cNvSpPr>
            <a:spLocks/>
          </p:cNvSpPr>
          <p:nvPr/>
        </p:nvSpPr>
        <p:spPr bwMode="auto">
          <a:xfrm>
            <a:off x="684213" y="1006475"/>
            <a:ext cx="7772400" cy="3086100"/>
          </a:xfrm>
          <a:prstGeom prst="rect">
            <a:avLst/>
          </a:prstGeom>
          <a:noFill/>
          <a:ln w="9525">
            <a:noFill/>
            <a:miter lim="800000"/>
            <a:headEnd/>
            <a:tailEnd/>
          </a:ln>
        </p:spPr>
        <p:txBody>
          <a:bodyPr/>
          <a:lstStyle/>
          <a:p>
            <a:pPr marL="342900" indent="-342900">
              <a:lnSpc>
                <a:spcPct val="80000"/>
              </a:lnSpc>
              <a:spcBef>
                <a:spcPct val="20000"/>
              </a:spcBef>
              <a:buFont typeface="Arial" charset="0"/>
              <a:buChar char="•"/>
            </a:pPr>
            <a:r>
              <a:rPr lang="fr-FR" sz="2000" dirty="0">
                <a:latin typeface="Calibri" pitchFamily="34" charset="0"/>
              </a:rPr>
              <a:t>MJIE (Mesure Judiciaire d’Investigation Educative)</a:t>
            </a:r>
          </a:p>
          <a:p>
            <a:pPr marL="342900" indent="-342900">
              <a:lnSpc>
                <a:spcPct val="80000"/>
              </a:lnSpc>
              <a:spcBef>
                <a:spcPct val="20000"/>
              </a:spcBef>
              <a:buFont typeface="Arial" charset="0"/>
              <a:buChar char="•"/>
            </a:pPr>
            <a:r>
              <a:rPr lang="fr-FR" sz="2000" dirty="0">
                <a:latin typeface="Calibri" pitchFamily="34" charset="0"/>
              </a:rPr>
              <a:t>Expertise psychologique et/ou psychiatrique (associée à une autre mesure)</a:t>
            </a:r>
          </a:p>
          <a:p>
            <a:pPr marL="342900" indent="-342900">
              <a:lnSpc>
                <a:spcPct val="80000"/>
              </a:lnSpc>
              <a:spcBef>
                <a:spcPct val="20000"/>
              </a:spcBef>
              <a:buFont typeface="Arial" charset="0"/>
              <a:buChar char="•"/>
            </a:pPr>
            <a:r>
              <a:rPr lang="fr-FR" sz="2000" dirty="0">
                <a:latin typeface="Calibri" pitchFamily="34" charset="0"/>
              </a:rPr>
              <a:t>TISF</a:t>
            </a:r>
          </a:p>
          <a:p>
            <a:pPr marL="342900" indent="-342900">
              <a:lnSpc>
                <a:spcPct val="80000"/>
              </a:lnSpc>
              <a:spcBef>
                <a:spcPct val="20000"/>
              </a:spcBef>
              <a:buFont typeface="Arial" charset="0"/>
              <a:buChar char="•"/>
            </a:pPr>
            <a:r>
              <a:rPr lang="fr-FR" sz="2000" dirty="0">
                <a:latin typeface="Calibri" pitchFamily="34" charset="0"/>
              </a:rPr>
              <a:t>AGBF (Aide à la Gestion du Budget Familial)</a:t>
            </a:r>
          </a:p>
          <a:p>
            <a:pPr marL="342900" indent="-342900">
              <a:lnSpc>
                <a:spcPct val="80000"/>
              </a:lnSpc>
              <a:spcBef>
                <a:spcPct val="20000"/>
              </a:spcBef>
              <a:buFont typeface="Arial" charset="0"/>
              <a:buChar char="•"/>
            </a:pPr>
            <a:r>
              <a:rPr lang="fr-FR" sz="2000" dirty="0">
                <a:latin typeface="Calibri" pitchFamily="34" charset="0"/>
              </a:rPr>
              <a:t>AEMO + AEMO renforcée (Action Educative en Milieu Ouvert)</a:t>
            </a:r>
          </a:p>
          <a:p>
            <a:pPr marL="342900" indent="-342900">
              <a:lnSpc>
                <a:spcPct val="80000"/>
              </a:lnSpc>
              <a:spcBef>
                <a:spcPct val="20000"/>
              </a:spcBef>
              <a:buFont typeface="Arial" charset="0"/>
              <a:buChar char="•"/>
            </a:pPr>
            <a:r>
              <a:rPr lang="fr-FR" sz="2000" dirty="0">
                <a:latin typeface="Calibri" pitchFamily="34" charset="0"/>
              </a:rPr>
              <a:t>MOSP judiciaire</a:t>
            </a:r>
          </a:p>
          <a:p>
            <a:pPr marL="342900" indent="-342900">
              <a:lnSpc>
                <a:spcPct val="80000"/>
              </a:lnSpc>
              <a:spcBef>
                <a:spcPct val="20000"/>
              </a:spcBef>
              <a:buFont typeface="Arial" charset="0"/>
              <a:buChar char="•"/>
            </a:pPr>
            <a:r>
              <a:rPr lang="fr-FR" sz="2000" dirty="0">
                <a:latin typeface="Calibri" pitchFamily="34" charset="0"/>
              </a:rPr>
              <a:t>MPMD Judiciaire</a:t>
            </a:r>
          </a:p>
          <a:p>
            <a:pPr marL="342900" indent="-342900">
              <a:lnSpc>
                <a:spcPct val="80000"/>
              </a:lnSpc>
              <a:spcBef>
                <a:spcPct val="20000"/>
              </a:spcBef>
              <a:buFont typeface="Arial" charset="0"/>
              <a:buChar char="•"/>
            </a:pPr>
            <a:r>
              <a:rPr lang="fr-FR" sz="2000" dirty="0">
                <a:latin typeface="Calibri" pitchFamily="34" charset="0"/>
              </a:rPr>
              <a:t>Placement judiciaire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539227"/>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2800" dirty="0">
                <a:solidFill>
                  <a:schemeClr val="tx1"/>
                </a:solidFill>
                <a:latin typeface="Arial" charset="0"/>
              </a:rPr>
              <a:t>Merci de votre attention</a:t>
            </a:r>
          </a:p>
        </p:txBody>
      </p:sp>
      <p:pic>
        <p:nvPicPr>
          <p:cNvPr id="25602"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pic>
        <p:nvPicPr>
          <p:cNvPr id="6" name="Image 5" descr="\\SHARESRV\USERS\JLHUILLIER\Mes documents\IMAGE ENFANTS.jpg"/>
          <p:cNvPicPr/>
          <p:nvPr/>
        </p:nvPicPr>
        <p:blipFill rotWithShape="1">
          <a:blip r:embed="rId4">
            <a:extLst>
              <a:ext uri="{28A0092B-C50C-407E-A947-70E740481C1C}">
                <a14:useLocalDpi xmlns:a14="http://schemas.microsoft.com/office/drawing/2010/main" val="0"/>
              </a:ext>
            </a:extLst>
          </a:blip>
          <a:srcRect t="44990" b="961"/>
          <a:stretch/>
        </p:blipFill>
        <p:spPr bwMode="auto">
          <a:xfrm>
            <a:off x="2536874" y="2178423"/>
            <a:ext cx="3951331" cy="2645195"/>
          </a:xfrm>
          <a:prstGeom prst="rect">
            <a:avLst/>
          </a:prstGeom>
          <a:noFill/>
          <a:ln>
            <a:noFill/>
          </a:ln>
          <a:scene3d>
            <a:camera prst="orthographicFront">
              <a:rot lat="0" lon="0" rev="0"/>
            </a:camera>
            <a:lightRig rig="threePt" dir="t"/>
          </a:scene3d>
          <a:extLst>
            <a:ext uri="{53640926-AAD7-44D8-BBD7-CCE9431645EC}">
              <a14:shadowObscured xmlns:a14="http://schemas.microsoft.com/office/drawing/2010/main"/>
            </a:ext>
          </a:extLst>
        </p:spPr>
      </p:pic>
    </p:spTree>
    <p:extLst>
      <p:ext uri="{BB962C8B-B14F-4D97-AF65-F5344CB8AC3E}">
        <p14:creationId xmlns:p14="http://schemas.microsoft.com/office/powerpoint/2010/main" val="19825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2800" dirty="0">
                <a:solidFill>
                  <a:schemeClr val="tx1"/>
                </a:solidFill>
                <a:latin typeface="Arial" charset="0"/>
              </a:rPr>
              <a:t>Notion de Risque de Danger </a:t>
            </a:r>
          </a:p>
          <a:p>
            <a:pPr algn="ctr">
              <a:defRPr/>
            </a:pPr>
            <a:r>
              <a:rPr lang="fr-FR" sz="2800" dirty="0">
                <a:solidFill>
                  <a:schemeClr val="tx1"/>
                </a:solidFill>
                <a:latin typeface="Arial" charset="0"/>
              </a:rPr>
              <a:t>selon le Code de la Famille et de l’Action Sociale</a:t>
            </a:r>
          </a:p>
        </p:txBody>
      </p:sp>
      <p:pic>
        <p:nvPicPr>
          <p:cNvPr id="30722"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30723" name="Rectangle 4"/>
          <p:cNvSpPr>
            <a:spLocks/>
          </p:cNvSpPr>
          <p:nvPr/>
        </p:nvSpPr>
        <p:spPr bwMode="auto">
          <a:xfrm>
            <a:off x="304800" y="1108710"/>
            <a:ext cx="8610600" cy="3886200"/>
          </a:xfrm>
          <a:prstGeom prst="rect">
            <a:avLst/>
          </a:prstGeom>
          <a:noFill/>
          <a:ln w="9525">
            <a:noFill/>
            <a:miter lim="800000"/>
            <a:headEnd/>
            <a:tailEnd/>
          </a:ln>
        </p:spPr>
        <p:txBody>
          <a:bodyPr/>
          <a:lstStyle/>
          <a:p>
            <a:pPr marL="342900" indent="-342900">
              <a:lnSpc>
                <a:spcPct val="120000"/>
              </a:lnSpc>
              <a:spcBef>
                <a:spcPct val="20000"/>
              </a:spcBef>
              <a:buFont typeface="Arial" charset="0"/>
              <a:buNone/>
            </a:pPr>
            <a:r>
              <a:rPr lang="fr-FR" sz="2400" dirty="0">
                <a:latin typeface="Calibri" pitchFamily="34" charset="0"/>
              </a:rPr>
              <a:t>L’enfant est en risque de danger si ses conditions d’existence mettent en péril : </a:t>
            </a:r>
          </a:p>
          <a:p>
            <a:pPr marL="742950" lvl="1" indent="-285750">
              <a:lnSpc>
                <a:spcPct val="120000"/>
              </a:lnSpc>
              <a:spcBef>
                <a:spcPct val="20000"/>
              </a:spcBef>
              <a:buFont typeface="Arial" charset="0"/>
              <a:buChar char="–"/>
            </a:pPr>
            <a:r>
              <a:rPr lang="fr-FR" sz="2400" dirty="0">
                <a:latin typeface="Calibri" pitchFamily="34" charset="0"/>
              </a:rPr>
              <a:t>sa </a:t>
            </a:r>
            <a:r>
              <a:rPr lang="fr-FR" sz="2400" b="1" dirty="0">
                <a:latin typeface="Calibri" pitchFamily="34" charset="0"/>
              </a:rPr>
              <a:t>santé</a:t>
            </a:r>
          </a:p>
          <a:p>
            <a:pPr marL="742950" lvl="1" indent="-285750">
              <a:lnSpc>
                <a:spcPct val="120000"/>
              </a:lnSpc>
              <a:spcBef>
                <a:spcPct val="20000"/>
              </a:spcBef>
              <a:buFont typeface="Arial" charset="0"/>
              <a:buChar char="–"/>
            </a:pPr>
            <a:r>
              <a:rPr lang="fr-FR" sz="2400" dirty="0">
                <a:latin typeface="Calibri" pitchFamily="34" charset="0"/>
              </a:rPr>
              <a:t>sa </a:t>
            </a:r>
            <a:r>
              <a:rPr lang="fr-FR" sz="2400" b="1" dirty="0">
                <a:latin typeface="Calibri" pitchFamily="34" charset="0"/>
              </a:rPr>
              <a:t>sécurité</a:t>
            </a:r>
          </a:p>
          <a:p>
            <a:pPr marL="742950" lvl="1" indent="-285750">
              <a:lnSpc>
                <a:spcPct val="120000"/>
              </a:lnSpc>
              <a:spcBef>
                <a:spcPct val="20000"/>
              </a:spcBef>
              <a:buFont typeface="Arial" charset="0"/>
              <a:buChar char="–"/>
            </a:pPr>
            <a:r>
              <a:rPr lang="fr-FR" sz="2400" dirty="0">
                <a:latin typeface="Calibri" pitchFamily="34" charset="0"/>
              </a:rPr>
              <a:t>sa </a:t>
            </a:r>
            <a:r>
              <a:rPr lang="fr-FR" sz="2400" b="1" dirty="0">
                <a:latin typeface="Calibri" pitchFamily="34" charset="0"/>
              </a:rPr>
              <a:t>moralité</a:t>
            </a:r>
          </a:p>
          <a:p>
            <a:pPr marL="742950" lvl="1" indent="-285750">
              <a:lnSpc>
                <a:spcPct val="120000"/>
              </a:lnSpc>
              <a:spcBef>
                <a:spcPct val="20000"/>
              </a:spcBef>
              <a:buFont typeface="Arial" charset="0"/>
              <a:buChar char="–"/>
            </a:pPr>
            <a:r>
              <a:rPr lang="fr-FR" sz="2400" dirty="0">
                <a:latin typeface="Calibri" pitchFamily="34" charset="0"/>
              </a:rPr>
              <a:t>son </a:t>
            </a:r>
            <a:r>
              <a:rPr lang="fr-FR" sz="2400" b="1" dirty="0">
                <a:latin typeface="Calibri" pitchFamily="34" charset="0"/>
              </a:rPr>
              <a:t>éducation</a:t>
            </a:r>
          </a:p>
          <a:p>
            <a:pPr marL="742950" lvl="1" indent="-285750">
              <a:lnSpc>
                <a:spcPct val="120000"/>
              </a:lnSpc>
              <a:spcBef>
                <a:spcPct val="20000"/>
              </a:spcBef>
              <a:buFont typeface="Arial" charset="0"/>
              <a:buChar char="–"/>
            </a:pPr>
            <a:r>
              <a:rPr lang="fr-FR" sz="2400" dirty="0">
                <a:latin typeface="Calibri" pitchFamily="34" charset="0"/>
              </a:rPr>
              <a:t>son </a:t>
            </a:r>
            <a:r>
              <a:rPr lang="fr-FR" sz="2400" b="1" dirty="0">
                <a:latin typeface="Calibri" pitchFamily="34" charset="0"/>
              </a:rPr>
              <a:t>hygiène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2800" dirty="0">
                <a:solidFill>
                  <a:schemeClr val="tx1"/>
                </a:solidFill>
                <a:latin typeface="Arial" charset="0"/>
              </a:rPr>
              <a:t>Indicateurs de risques – Signaux d’alertes</a:t>
            </a:r>
            <a:endParaRPr lang="fr-FR" sz="2800" dirty="0">
              <a:solidFill>
                <a:srgbClr val="3333FF"/>
              </a:solidFill>
              <a:latin typeface="Arial" charset="0"/>
            </a:endParaRPr>
          </a:p>
        </p:txBody>
      </p:sp>
      <p:pic>
        <p:nvPicPr>
          <p:cNvPr id="31746"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31747" name="Rectangle 4"/>
          <p:cNvSpPr>
            <a:spLocks/>
          </p:cNvSpPr>
          <p:nvPr/>
        </p:nvSpPr>
        <p:spPr bwMode="auto">
          <a:xfrm>
            <a:off x="252413" y="852488"/>
            <a:ext cx="8991600" cy="3344862"/>
          </a:xfrm>
          <a:prstGeom prst="rect">
            <a:avLst/>
          </a:prstGeom>
          <a:noFill/>
          <a:ln w="9525">
            <a:noFill/>
            <a:miter lim="800000"/>
            <a:headEnd/>
            <a:tailEnd/>
          </a:ln>
        </p:spPr>
        <p:txBody>
          <a:bodyPr numCol="2"/>
          <a:lstStyle/>
          <a:p>
            <a:pPr marL="342900" indent="-342900">
              <a:lnSpc>
                <a:spcPct val="120000"/>
              </a:lnSpc>
              <a:spcBef>
                <a:spcPct val="20000"/>
              </a:spcBef>
              <a:buFont typeface="Arial" charset="0"/>
              <a:buChar char="•"/>
            </a:pPr>
            <a:r>
              <a:rPr lang="fr-FR" sz="2400" dirty="0">
                <a:latin typeface="Calibri" pitchFamily="34" charset="0"/>
              </a:rPr>
              <a:t>Hygiène défaillante	</a:t>
            </a:r>
          </a:p>
          <a:p>
            <a:pPr marL="342900" indent="-342900">
              <a:lnSpc>
                <a:spcPct val="120000"/>
              </a:lnSpc>
              <a:spcBef>
                <a:spcPct val="20000"/>
              </a:spcBef>
              <a:buFont typeface="Arial" charset="0"/>
              <a:buChar char="•"/>
            </a:pPr>
            <a:r>
              <a:rPr lang="fr-FR" sz="2400" dirty="0">
                <a:latin typeface="Calibri" pitchFamily="34" charset="0"/>
              </a:rPr>
              <a:t>Incohérence des explications</a:t>
            </a:r>
          </a:p>
          <a:p>
            <a:pPr marL="342900" indent="-342900">
              <a:lnSpc>
                <a:spcPct val="120000"/>
              </a:lnSpc>
              <a:spcBef>
                <a:spcPct val="20000"/>
              </a:spcBef>
              <a:buFont typeface="Arial" charset="0"/>
              <a:buChar char="•"/>
            </a:pPr>
            <a:r>
              <a:rPr lang="fr-FR" sz="2400" dirty="0">
                <a:latin typeface="Calibri" pitchFamily="34" charset="0"/>
              </a:rPr>
              <a:t>Notion de ruptures </a:t>
            </a:r>
          </a:p>
          <a:p>
            <a:pPr marL="342900" indent="-342900">
              <a:lnSpc>
                <a:spcPct val="120000"/>
              </a:lnSpc>
              <a:spcBef>
                <a:spcPct val="20000"/>
              </a:spcBef>
              <a:buFont typeface="Arial" charset="0"/>
              <a:buChar char="•"/>
            </a:pPr>
            <a:r>
              <a:rPr lang="fr-FR" sz="2400" dirty="0">
                <a:latin typeface="Calibri" pitchFamily="34" charset="0"/>
              </a:rPr>
              <a:t>Troubles de la relation à autrui</a:t>
            </a:r>
          </a:p>
          <a:p>
            <a:pPr marL="342900" indent="-342900">
              <a:lnSpc>
                <a:spcPct val="120000"/>
              </a:lnSpc>
              <a:spcBef>
                <a:spcPct val="20000"/>
              </a:spcBef>
              <a:buFont typeface="Arial" charset="0"/>
              <a:buChar char="•"/>
            </a:pPr>
            <a:r>
              <a:rPr lang="fr-FR" sz="2400" dirty="0">
                <a:latin typeface="Calibri" pitchFamily="34" charset="0"/>
              </a:rPr>
              <a:t>Situations familiales complexes</a:t>
            </a:r>
          </a:p>
          <a:p>
            <a:pPr>
              <a:lnSpc>
                <a:spcPct val="120000"/>
              </a:lnSpc>
              <a:spcBef>
                <a:spcPct val="20000"/>
              </a:spcBef>
            </a:pPr>
            <a:endParaRPr lang="fr-FR" sz="2400" dirty="0">
              <a:latin typeface="Calibri" pitchFamily="34" charset="0"/>
            </a:endParaRPr>
          </a:p>
          <a:p>
            <a:pPr marL="342900" indent="-342900">
              <a:lnSpc>
                <a:spcPct val="120000"/>
              </a:lnSpc>
              <a:spcBef>
                <a:spcPct val="20000"/>
              </a:spcBef>
              <a:buFont typeface="Arial" charset="0"/>
              <a:buChar char="•"/>
            </a:pPr>
            <a:r>
              <a:rPr lang="fr-FR" sz="2400" dirty="0">
                <a:latin typeface="Calibri" pitchFamily="34" charset="0"/>
              </a:rPr>
              <a:t>Violences conjugales</a:t>
            </a:r>
          </a:p>
          <a:p>
            <a:pPr marL="342900" indent="-342900">
              <a:lnSpc>
                <a:spcPct val="120000"/>
              </a:lnSpc>
              <a:spcBef>
                <a:spcPct val="20000"/>
              </a:spcBef>
              <a:buFont typeface="Arial" charset="0"/>
              <a:buChar char="•"/>
            </a:pPr>
            <a:r>
              <a:rPr lang="fr-FR" sz="2400" dirty="0">
                <a:latin typeface="Calibri" pitchFamily="34" charset="0"/>
              </a:rPr>
              <a:t>Absentéisme scolaire</a:t>
            </a:r>
          </a:p>
          <a:p>
            <a:pPr marL="342900" indent="-342900">
              <a:lnSpc>
                <a:spcPct val="120000"/>
              </a:lnSpc>
              <a:spcBef>
                <a:spcPct val="20000"/>
              </a:spcBef>
              <a:buFont typeface="Arial" charset="0"/>
              <a:buChar char="•"/>
            </a:pPr>
            <a:r>
              <a:rPr lang="fr-FR" sz="2400" dirty="0">
                <a:latin typeface="Calibri" pitchFamily="34" charset="0"/>
              </a:rPr>
              <a:t>Maladies addictives</a:t>
            </a:r>
          </a:p>
          <a:p>
            <a:pPr marL="342900" indent="-342900">
              <a:lnSpc>
                <a:spcPct val="120000"/>
              </a:lnSpc>
              <a:spcBef>
                <a:spcPct val="20000"/>
              </a:spcBef>
              <a:buFont typeface="Arial" charset="0"/>
              <a:buChar char="•"/>
            </a:pPr>
            <a:r>
              <a:rPr lang="fr-FR" sz="2400" dirty="0">
                <a:latin typeface="Calibri" pitchFamily="34" charset="0"/>
              </a:rPr>
              <a:t>Négligences diverses</a:t>
            </a:r>
          </a:p>
          <a:p>
            <a:pPr marL="342900" indent="-342900">
              <a:lnSpc>
                <a:spcPct val="120000"/>
              </a:lnSpc>
              <a:spcBef>
                <a:spcPct val="20000"/>
              </a:spcBef>
              <a:buFont typeface="Arial" panose="020B0604020202020204" pitchFamily="34" charset="0"/>
              <a:buChar char="•"/>
            </a:pPr>
            <a:r>
              <a:rPr lang="fr-FR" sz="2400" dirty="0">
                <a:latin typeface="Calibri" pitchFamily="34" charset="0"/>
              </a:rPr>
              <a:t>Signes de souffrance </a:t>
            </a:r>
          </a:p>
          <a:p>
            <a:pPr>
              <a:lnSpc>
                <a:spcPct val="120000"/>
              </a:lnSpc>
              <a:spcBef>
                <a:spcPct val="20000"/>
              </a:spcBef>
            </a:pPr>
            <a:endParaRPr lang="fr-FR" sz="2400" dirty="0">
              <a:latin typeface="Calibri"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2800" dirty="0">
                <a:solidFill>
                  <a:schemeClr val="tx1"/>
                </a:solidFill>
                <a:latin typeface="Arial" charset="0"/>
              </a:rPr>
              <a:t>Indicateurs de risque</a:t>
            </a:r>
            <a:br>
              <a:rPr lang="fr-FR" sz="2800" dirty="0">
                <a:solidFill>
                  <a:schemeClr val="tx1"/>
                </a:solidFill>
                <a:latin typeface="Arial" charset="0"/>
              </a:rPr>
            </a:br>
            <a:r>
              <a:rPr lang="fr-FR" sz="2800" dirty="0">
                <a:solidFill>
                  <a:schemeClr val="tx1"/>
                </a:solidFill>
                <a:latin typeface="Arial" charset="0"/>
              </a:rPr>
              <a:t>chez l’enfant</a:t>
            </a:r>
          </a:p>
        </p:txBody>
      </p:sp>
      <p:pic>
        <p:nvPicPr>
          <p:cNvPr id="32770"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32771" name="Rectangle 4"/>
          <p:cNvSpPr>
            <a:spLocks/>
          </p:cNvSpPr>
          <p:nvPr/>
        </p:nvSpPr>
        <p:spPr bwMode="auto">
          <a:xfrm>
            <a:off x="304800" y="1257300"/>
            <a:ext cx="8839200" cy="3886200"/>
          </a:xfrm>
          <a:prstGeom prst="rect">
            <a:avLst/>
          </a:prstGeom>
          <a:noFill/>
          <a:ln w="9525">
            <a:noFill/>
            <a:miter lim="800000"/>
            <a:headEnd/>
            <a:tailEnd/>
          </a:ln>
        </p:spPr>
        <p:txBody>
          <a:bodyPr/>
          <a:lstStyle/>
          <a:p>
            <a:pPr marL="342900" indent="-342900">
              <a:lnSpc>
                <a:spcPct val="110000"/>
              </a:lnSpc>
              <a:spcBef>
                <a:spcPct val="20000"/>
              </a:spcBef>
              <a:buFont typeface="Arial" charset="0"/>
              <a:buChar char="•"/>
            </a:pPr>
            <a:r>
              <a:rPr lang="fr-FR" sz="2400" dirty="0">
                <a:latin typeface="Calibri" pitchFamily="34" charset="0"/>
              </a:rPr>
              <a:t>Isolement, repli sur lui-même – En retrait</a:t>
            </a:r>
          </a:p>
          <a:p>
            <a:pPr marL="342900" indent="-342900">
              <a:lnSpc>
                <a:spcPct val="110000"/>
              </a:lnSpc>
              <a:spcBef>
                <a:spcPct val="20000"/>
              </a:spcBef>
              <a:buFont typeface="Arial" charset="0"/>
              <a:buChar char="•"/>
            </a:pPr>
            <a:r>
              <a:rPr lang="fr-FR" sz="2400" dirty="0">
                <a:latin typeface="Calibri" pitchFamily="34" charset="0"/>
              </a:rPr>
              <a:t>Troubles de l’attention, de la concentration</a:t>
            </a:r>
          </a:p>
          <a:p>
            <a:pPr marL="342900" indent="-342900">
              <a:lnSpc>
                <a:spcPct val="110000"/>
              </a:lnSpc>
              <a:spcBef>
                <a:spcPct val="20000"/>
              </a:spcBef>
              <a:buFont typeface="Arial" charset="0"/>
              <a:buChar char="•"/>
            </a:pPr>
            <a:r>
              <a:rPr lang="fr-FR" sz="2400" dirty="0">
                <a:latin typeface="Calibri" pitchFamily="34" charset="0"/>
              </a:rPr>
              <a:t>Perturbation de l’alimentation, du sommeil</a:t>
            </a:r>
          </a:p>
          <a:p>
            <a:pPr marL="342900" indent="-342900">
              <a:lnSpc>
                <a:spcPct val="110000"/>
              </a:lnSpc>
              <a:spcBef>
                <a:spcPct val="20000"/>
              </a:spcBef>
              <a:buFont typeface="Arial" charset="0"/>
              <a:buChar char="•"/>
            </a:pPr>
            <a:r>
              <a:rPr lang="fr-FR" sz="2400" dirty="0">
                <a:latin typeface="Calibri" pitchFamily="34" charset="0"/>
              </a:rPr>
              <a:t>Manque de confiance en lui </a:t>
            </a:r>
          </a:p>
          <a:p>
            <a:pPr marL="342900" indent="-342900">
              <a:lnSpc>
                <a:spcPct val="110000"/>
              </a:lnSpc>
              <a:spcBef>
                <a:spcPct val="20000"/>
              </a:spcBef>
              <a:buFont typeface="Arial" charset="0"/>
              <a:buChar char="•"/>
            </a:pPr>
            <a:r>
              <a:rPr lang="fr-FR" sz="2400" dirty="0">
                <a:latin typeface="Calibri" pitchFamily="34" charset="0"/>
              </a:rPr>
              <a:t>Violences</a:t>
            </a:r>
          </a:p>
          <a:p>
            <a:pPr marL="342900" indent="-342900">
              <a:lnSpc>
                <a:spcPct val="110000"/>
              </a:lnSpc>
              <a:spcBef>
                <a:spcPct val="20000"/>
              </a:spcBef>
              <a:buFont typeface="Arial" charset="0"/>
              <a:buChar char="•"/>
            </a:pPr>
            <a:r>
              <a:rPr lang="fr-FR" sz="2400" dirty="0">
                <a:latin typeface="Calibri" pitchFamily="34" charset="0"/>
              </a:rPr>
              <a:t>Hospitalisations répétées</a:t>
            </a:r>
          </a:p>
          <a:p>
            <a:pPr>
              <a:lnSpc>
                <a:spcPct val="110000"/>
              </a:lnSpc>
              <a:spcBef>
                <a:spcPct val="20000"/>
              </a:spcBef>
            </a:pPr>
            <a:endParaRPr lang="fr-FR" sz="2400" dirty="0">
              <a:latin typeface="Calibri"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2800" dirty="0">
                <a:solidFill>
                  <a:schemeClr val="tx1"/>
                </a:solidFill>
                <a:latin typeface="Arial" charset="0"/>
              </a:rPr>
              <a:t>Violences psychologiques</a:t>
            </a:r>
          </a:p>
        </p:txBody>
      </p:sp>
      <p:pic>
        <p:nvPicPr>
          <p:cNvPr id="36866"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36867" name="Rectangle 4"/>
          <p:cNvSpPr>
            <a:spLocks/>
          </p:cNvSpPr>
          <p:nvPr/>
        </p:nvSpPr>
        <p:spPr bwMode="auto">
          <a:xfrm>
            <a:off x="304800" y="1028700"/>
            <a:ext cx="8610600" cy="3314700"/>
          </a:xfrm>
          <a:prstGeom prst="rect">
            <a:avLst/>
          </a:prstGeom>
          <a:noFill/>
          <a:ln w="9525">
            <a:noFill/>
            <a:miter lim="800000"/>
            <a:headEnd/>
            <a:tailEnd/>
          </a:ln>
        </p:spPr>
        <p:txBody>
          <a:bodyPr/>
          <a:lstStyle/>
          <a:p>
            <a:pPr marL="342900" indent="-342900">
              <a:lnSpc>
                <a:spcPct val="90000"/>
              </a:lnSpc>
              <a:spcBef>
                <a:spcPct val="20000"/>
              </a:spcBef>
              <a:buFont typeface="Arial" charset="0"/>
              <a:buChar char="•"/>
            </a:pPr>
            <a:r>
              <a:rPr lang="fr-FR" sz="2400" dirty="0">
                <a:latin typeface="Calibri" pitchFamily="34" charset="0"/>
              </a:rPr>
              <a:t>L’agression verbale</a:t>
            </a:r>
          </a:p>
          <a:p>
            <a:pPr marL="342900" indent="-342900">
              <a:lnSpc>
                <a:spcPct val="90000"/>
              </a:lnSpc>
              <a:spcBef>
                <a:spcPct val="20000"/>
              </a:spcBef>
              <a:buFont typeface="Arial" charset="0"/>
              <a:buChar char="•"/>
            </a:pPr>
            <a:r>
              <a:rPr lang="fr-FR" sz="2400" dirty="0">
                <a:latin typeface="Calibri" pitchFamily="34" charset="0"/>
              </a:rPr>
              <a:t>Le rejet</a:t>
            </a:r>
          </a:p>
          <a:p>
            <a:pPr marL="342900" indent="-342900">
              <a:lnSpc>
                <a:spcPct val="90000"/>
              </a:lnSpc>
              <a:spcBef>
                <a:spcPct val="20000"/>
              </a:spcBef>
              <a:buFont typeface="Arial" charset="0"/>
              <a:buChar char="•"/>
            </a:pPr>
            <a:r>
              <a:rPr lang="fr-FR" sz="2400" dirty="0">
                <a:latin typeface="Calibri" pitchFamily="34" charset="0"/>
              </a:rPr>
              <a:t>Le dénigrement</a:t>
            </a:r>
          </a:p>
          <a:p>
            <a:pPr marL="342900" indent="-342900">
              <a:lnSpc>
                <a:spcPct val="90000"/>
              </a:lnSpc>
              <a:spcBef>
                <a:spcPct val="20000"/>
              </a:spcBef>
              <a:buFont typeface="Arial" charset="0"/>
              <a:buChar char="•"/>
            </a:pPr>
            <a:r>
              <a:rPr lang="fr-FR" sz="2400" dirty="0">
                <a:latin typeface="Calibri" pitchFamily="34" charset="0"/>
              </a:rPr>
              <a:t>La terreur</a:t>
            </a:r>
          </a:p>
          <a:p>
            <a:pPr marL="342900" indent="-342900">
              <a:lnSpc>
                <a:spcPct val="90000"/>
              </a:lnSpc>
              <a:spcBef>
                <a:spcPct val="20000"/>
              </a:spcBef>
              <a:buFont typeface="Arial" charset="0"/>
              <a:buChar char="•"/>
            </a:pPr>
            <a:r>
              <a:rPr lang="fr-FR" sz="2400" dirty="0">
                <a:latin typeface="Calibri" pitchFamily="34" charset="0"/>
              </a:rPr>
              <a:t>L’isolement / confinement</a:t>
            </a:r>
          </a:p>
          <a:p>
            <a:pPr marL="342900" indent="-342900">
              <a:lnSpc>
                <a:spcPct val="90000"/>
              </a:lnSpc>
              <a:spcBef>
                <a:spcPct val="20000"/>
              </a:spcBef>
              <a:buFont typeface="Arial" charset="0"/>
              <a:buChar char="•"/>
            </a:pPr>
            <a:r>
              <a:rPr lang="fr-FR" sz="2400" dirty="0">
                <a:latin typeface="Calibri" pitchFamily="34" charset="0"/>
              </a:rPr>
              <a:t>La </a:t>
            </a:r>
            <a:r>
              <a:rPr lang="fr-FR" sz="2400" dirty="0" err="1">
                <a:latin typeface="Calibri" pitchFamily="34" charset="0"/>
              </a:rPr>
              <a:t>parentification</a:t>
            </a:r>
            <a:endParaRPr lang="fr-FR" sz="2400" dirty="0">
              <a:latin typeface="Calibri" pitchFamily="34" charset="0"/>
            </a:endParaRPr>
          </a:p>
          <a:p>
            <a:pPr marL="342900" indent="-342900">
              <a:lnSpc>
                <a:spcPct val="90000"/>
              </a:lnSpc>
              <a:spcBef>
                <a:spcPct val="20000"/>
              </a:spcBef>
              <a:buFont typeface="Arial" charset="0"/>
              <a:buChar char="•"/>
            </a:pPr>
            <a:r>
              <a:rPr lang="fr-FR" sz="2400" dirty="0">
                <a:latin typeface="Calibri" pitchFamily="34" charset="0"/>
              </a:rPr>
              <a:t>L’indifférence face aux demandes affectives</a:t>
            </a:r>
          </a:p>
          <a:p>
            <a:pPr marL="342900" indent="-342900">
              <a:lnSpc>
                <a:spcPct val="90000"/>
              </a:lnSpc>
              <a:spcBef>
                <a:spcPct val="20000"/>
              </a:spcBef>
              <a:buFont typeface="Arial" charset="0"/>
              <a:buChar char="•"/>
            </a:pPr>
            <a:r>
              <a:rPr lang="fr-FR" sz="2400" dirty="0">
                <a:latin typeface="Calibri" pitchFamily="34" charset="0"/>
              </a:rPr>
              <a:t>La corruption, le racket, la prostitution </a:t>
            </a:r>
          </a:p>
          <a:p>
            <a:pPr marL="342900" indent="-342900">
              <a:lnSpc>
                <a:spcPct val="90000"/>
              </a:lnSpc>
              <a:spcBef>
                <a:spcPct val="20000"/>
              </a:spcBef>
              <a:buFont typeface="Arial" charset="0"/>
              <a:buChar char="•"/>
            </a:pPr>
            <a:r>
              <a:rPr lang="fr-FR" sz="2400" dirty="0">
                <a:latin typeface="Calibri" pitchFamily="34" charset="0"/>
              </a:rPr>
              <a:t>Le délaissement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2800" dirty="0">
                <a:solidFill>
                  <a:schemeClr val="tx1"/>
                </a:solidFill>
                <a:latin typeface="Arial" charset="0"/>
              </a:rPr>
              <a:t>Transmission d’une Information Préoccupante</a:t>
            </a:r>
          </a:p>
        </p:txBody>
      </p:sp>
      <p:pic>
        <p:nvPicPr>
          <p:cNvPr id="38914"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38915" name="Rectangle 8"/>
          <p:cNvSpPr>
            <a:spLocks noChangeArrowheads="1"/>
          </p:cNvSpPr>
          <p:nvPr/>
        </p:nvSpPr>
        <p:spPr bwMode="auto">
          <a:xfrm>
            <a:off x="901700" y="914043"/>
            <a:ext cx="7019428" cy="4278094"/>
          </a:xfrm>
          <a:prstGeom prst="rect">
            <a:avLst/>
          </a:prstGeom>
          <a:noFill/>
          <a:ln w="9525">
            <a:noFill/>
            <a:miter lim="800000"/>
            <a:headEnd/>
            <a:tailEnd/>
          </a:ln>
        </p:spPr>
        <p:txBody>
          <a:bodyPr wrap="square">
            <a:spAutoFit/>
          </a:bodyPr>
          <a:lstStyle/>
          <a:p>
            <a:r>
              <a:rPr lang="fr-FR" sz="1600" dirty="0"/>
              <a:t>Définition de l’I</a:t>
            </a:r>
            <a:r>
              <a:rPr lang="fr-FR" sz="1600" b="1" dirty="0"/>
              <a:t>nformation Préoccupante </a:t>
            </a:r>
            <a:r>
              <a:rPr lang="fr-FR" sz="1600" dirty="0"/>
              <a:t>: information </a:t>
            </a:r>
            <a:r>
              <a:rPr lang="fr-FR" sz="1600" i="1" dirty="0"/>
              <a:t>« pouvant laisser craindre que sa santé  </a:t>
            </a:r>
            <a:r>
              <a:rPr lang="fr-FR" sz="1600" dirty="0"/>
              <a:t>[de l’enfant]</a:t>
            </a:r>
            <a:r>
              <a:rPr lang="fr-FR" sz="1600" i="1" dirty="0"/>
              <a:t>, sa sécurité ou sa moralité sont en danger ou en risque de l’être ou que les conditions de son éducation ou de son développement physique, affectif, intellectuel et social sont gravement compromises ou en risque de l’être  »</a:t>
            </a:r>
            <a:endParaRPr lang="fr-FR" sz="1600" dirty="0"/>
          </a:p>
          <a:p>
            <a:endParaRPr lang="fr-FR" sz="1600" dirty="0"/>
          </a:p>
          <a:p>
            <a:r>
              <a:rPr lang="fr-FR" sz="1600" dirty="0"/>
              <a:t>1. Rassembler tous les éléments d’informations connus. </a:t>
            </a:r>
          </a:p>
          <a:p>
            <a:endParaRPr lang="fr-FR" sz="1600" dirty="0"/>
          </a:p>
          <a:p>
            <a:r>
              <a:rPr lang="fr-FR" sz="1600" dirty="0"/>
              <a:t>2. Rédiger un exposé </a:t>
            </a:r>
            <a:r>
              <a:rPr lang="fr-FR" sz="1600" b="1" dirty="0"/>
              <a:t>factuel </a:t>
            </a:r>
            <a:r>
              <a:rPr lang="fr-FR" sz="1600" dirty="0"/>
              <a:t>de la situation. </a:t>
            </a:r>
          </a:p>
          <a:p>
            <a:endParaRPr lang="fr-FR" sz="1600" dirty="0"/>
          </a:p>
          <a:p>
            <a:r>
              <a:rPr lang="fr-FR" sz="1600" b="1" dirty="0"/>
              <a:t>3. Informer la famille sauf si cela est contraire à l’intérêt de l’enfant (notamment en cas d’abus sexuel intrafamilial) </a:t>
            </a:r>
          </a:p>
          <a:p>
            <a:endParaRPr lang="fr-FR" sz="1600" dirty="0"/>
          </a:p>
          <a:p>
            <a:pPr algn="ctr"/>
            <a:r>
              <a:rPr lang="fr-FR" sz="1600" dirty="0"/>
              <a:t>4. Adresser le document : </a:t>
            </a:r>
          </a:p>
          <a:p>
            <a:pPr algn="ctr"/>
            <a:r>
              <a:rPr lang="fr-FR" sz="1600" dirty="0"/>
              <a:t>Mail à la CRIP du Conseil Départemental. </a:t>
            </a:r>
          </a:p>
          <a:p>
            <a:pPr algn="ctr"/>
            <a:r>
              <a:rPr lang="fr-FR" sz="1600" dirty="0"/>
              <a:t>Crip-27@eure.fr</a:t>
            </a:r>
          </a:p>
          <a:p>
            <a:endParaRPr lang="fr-FR"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2800" dirty="0">
                <a:solidFill>
                  <a:schemeClr val="tx1"/>
                </a:solidFill>
                <a:latin typeface="Arial" charset="0"/>
              </a:rPr>
              <a:t>Informer les parents</a:t>
            </a:r>
          </a:p>
          <a:p>
            <a:pPr algn="ctr">
              <a:defRPr/>
            </a:pPr>
            <a:r>
              <a:rPr lang="fr-FR" sz="2800" dirty="0">
                <a:solidFill>
                  <a:schemeClr val="tx1"/>
                </a:solidFill>
                <a:latin typeface="Arial" charset="0"/>
              </a:rPr>
              <a:t>QUE DIRE ?</a:t>
            </a:r>
          </a:p>
        </p:txBody>
      </p:sp>
      <p:pic>
        <p:nvPicPr>
          <p:cNvPr id="39938"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39939" name="Rectangle 4"/>
          <p:cNvSpPr>
            <a:spLocks noChangeArrowheads="1"/>
          </p:cNvSpPr>
          <p:nvPr/>
        </p:nvSpPr>
        <p:spPr bwMode="auto">
          <a:xfrm>
            <a:off x="633413" y="1003300"/>
            <a:ext cx="7388225" cy="4247317"/>
          </a:xfrm>
          <a:prstGeom prst="rect">
            <a:avLst/>
          </a:prstGeom>
          <a:noFill/>
          <a:ln w="9525">
            <a:noFill/>
            <a:miter lim="800000"/>
            <a:headEnd/>
            <a:tailEnd/>
          </a:ln>
        </p:spPr>
        <p:txBody>
          <a:bodyPr wrap="square">
            <a:spAutoFit/>
          </a:bodyPr>
          <a:lstStyle/>
          <a:p>
            <a:pPr defTabSz="914400"/>
            <a:r>
              <a:rPr lang="fr-FR" u="sng" dirty="0"/>
              <a:t>Article 434-3 du Code Pénal :</a:t>
            </a:r>
          </a:p>
          <a:p>
            <a:pPr defTabSz="914400"/>
            <a:r>
              <a:rPr lang="fr-FR" dirty="0"/>
              <a:t>Tout citoyen a obligation d’informer les autorités judiciaires ou administratives dès lors qu’il a connaissance de « privations, mauvais traitements ou atteintes sexuelles infligées à un mineur de moins de 15 ans ou à une personne qui n’est pas en mesure de se protéger en raison de son âge, d’une maladie, d’une infirmité, d’une déficience physique ou psychique, ou d’un état de grossesse »</a:t>
            </a:r>
          </a:p>
          <a:p>
            <a:pPr defTabSz="914400"/>
            <a:endParaRPr lang="fr-FR" dirty="0"/>
          </a:p>
          <a:p>
            <a:pPr marL="342900" indent="-342900" defTabSz="914400">
              <a:buAutoNum type="arabicPeriod"/>
            </a:pPr>
            <a:r>
              <a:rPr lang="fr-FR" dirty="0"/>
              <a:t>Reprendre les faits écrits dans l’IP</a:t>
            </a:r>
          </a:p>
          <a:p>
            <a:pPr marL="342900" indent="-342900" defTabSz="914400">
              <a:buAutoNum type="arabicPeriod"/>
            </a:pPr>
            <a:r>
              <a:rPr lang="fr-FR" dirty="0"/>
              <a:t>Noter les remarques des parents</a:t>
            </a:r>
          </a:p>
          <a:p>
            <a:pPr marL="342900" indent="-342900" defTabSz="914400">
              <a:buAutoNum type="arabicPeriod"/>
            </a:pPr>
            <a:r>
              <a:rPr lang="fr-FR" dirty="0"/>
              <a:t>Expliquer que vous avez l’obligation d’informer la CRIP</a:t>
            </a:r>
          </a:p>
          <a:p>
            <a:pPr marL="342900" indent="-342900" defTabSz="914400">
              <a:buAutoNum type="arabicPeriod"/>
            </a:pPr>
            <a:r>
              <a:rPr lang="fr-FR" dirty="0"/>
              <a:t>Expliquer que évaluation sociale va permettre de mieux comprendre ce qu’il se passe à la maison et faire des propositions en lien avec eux, si besoin. </a:t>
            </a:r>
          </a:p>
          <a:p>
            <a:pPr defTabSz="914400"/>
            <a:endParaRPr lang="fr-F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9144000" cy="852488"/>
          </a:xfrm>
          <a:prstGeom prst="rect">
            <a:avLst/>
          </a:prstGeom>
          <a:solidFill>
            <a:srgbClr val="8EC02F"/>
          </a:solidFill>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2800" dirty="0">
                <a:solidFill>
                  <a:schemeClr val="tx1"/>
                </a:solidFill>
                <a:latin typeface="Arial" charset="0"/>
              </a:rPr>
              <a:t>Le temps de la rédaction</a:t>
            </a:r>
          </a:p>
        </p:txBody>
      </p:sp>
      <p:pic>
        <p:nvPicPr>
          <p:cNvPr id="44034" name="Espace réservé du contenu 10" descr="\\localhost\Volumes\POLECREA\CHARTES\CD27\LOGO\LogoCD27-Bleu.jpg"/>
          <p:cNvPicPr>
            <a:picLocks noGrp="1" noChangeAspect="1"/>
          </p:cNvPicPr>
          <p:nvPr/>
        </p:nvPicPr>
        <p:blipFill>
          <a:blip r:embed="rId2" r:link="rId3"/>
          <a:srcRect/>
          <a:stretch>
            <a:fillRect/>
          </a:stretch>
        </p:blipFill>
        <p:spPr bwMode="auto">
          <a:xfrm>
            <a:off x="8021638" y="4587875"/>
            <a:ext cx="1023937" cy="471488"/>
          </a:xfrm>
          <a:prstGeom prst="rect">
            <a:avLst/>
          </a:prstGeom>
          <a:noFill/>
          <a:ln w="9525">
            <a:noFill/>
            <a:miter lim="800000"/>
            <a:headEnd/>
            <a:tailEnd/>
          </a:ln>
        </p:spPr>
      </p:pic>
      <p:sp>
        <p:nvSpPr>
          <p:cNvPr id="28675" name="Rectangle 4"/>
          <p:cNvSpPr>
            <a:spLocks/>
          </p:cNvSpPr>
          <p:nvPr/>
        </p:nvSpPr>
        <p:spPr bwMode="auto">
          <a:xfrm>
            <a:off x="684213" y="1112837"/>
            <a:ext cx="7772400" cy="3371027"/>
          </a:xfrm>
          <a:prstGeom prst="rect">
            <a:avLst/>
          </a:prstGeom>
          <a:noFill/>
          <a:ln w="9525">
            <a:noFill/>
            <a:miter lim="800000"/>
            <a:headEnd/>
            <a:tailEnd/>
          </a:ln>
        </p:spPr>
        <p:txBody>
          <a:bodyPr/>
          <a:lstStyle/>
          <a:p>
            <a:pPr marL="342900" indent="-342900">
              <a:spcBef>
                <a:spcPct val="20000"/>
              </a:spcBef>
              <a:buFont typeface="Arial" charset="0"/>
              <a:buChar char="•"/>
              <a:defRPr/>
            </a:pPr>
            <a:r>
              <a:rPr lang="fr-FR" sz="2400" dirty="0">
                <a:latin typeface="Calibri" pitchFamily="34" charset="0"/>
              </a:rPr>
              <a:t>Rester centré sur les faits, la parole de l’enfant en reprenant ses propos</a:t>
            </a:r>
          </a:p>
          <a:p>
            <a:pPr marL="342900" indent="-342900">
              <a:spcBef>
                <a:spcPct val="20000"/>
              </a:spcBef>
              <a:buFont typeface="Arial" charset="0"/>
              <a:buChar char="•"/>
              <a:defRPr/>
            </a:pPr>
            <a:r>
              <a:rPr lang="fr-FR" sz="2400" dirty="0">
                <a:latin typeface="Calibri" pitchFamily="34" charset="0"/>
              </a:rPr>
              <a:t>Ne pas chercher la démonstration de la « vérité »</a:t>
            </a:r>
          </a:p>
          <a:p>
            <a:pPr marL="342900" indent="-342900">
              <a:spcBef>
                <a:spcPct val="20000"/>
              </a:spcBef>
              <a:buFont typeface="Arial" charset="0"/>
              <a:buChar char="•"/>
              <a:defRPr/>
            </a:pPr>
            <a:r>
              <a:rPr lang="fr-FR" sz="2400" dirty="0">
                <a:latin typeface="Calibri" pitchFamily="34" charset="0"/>
              </a:rPr>
              <a:t>Ne pas porter de jugement de valeur</a:t>
            </a:r>
          </a:p>
          <a:p>
            <a:pPr marL="342900" indent="-342900">
              <a:spcBef>
                <a:spcPct val="20000"/>
              </a:spcBef>
              <a:buFont typeface="Arial" charset="0"/>
              <a:buChar char="•"/>
              <a:defRPr/>
            </a:pPr>
            <a:endParaRPr lang="fr-FR" sz="2400" dirty="0">
              <a:solidFill>
                <a:srgbClr val="3333FF"/>
              </a:solidFill>
              <a:latin typeface="Calibri" pitchFamily="34" charset="0"/>
            </a:endParaRPr>
          </a:p>
          <a:p>
            <a:pPr marL="342900" indent="-342900">
              <a:spcBef>
                <a:spcPct val="20000"/>
              </a:spcBef>
              <a:buFont typeface="Arial" charset="0"/>
              <a:buNone/>
              <a:defRPr/>
            </a:pPr>
            <a:endParaRPr lang="fr-FR" sz="2400" dirty="0">
              <a:solidFill>
                <a:srgbClr val="3333FF"/>
              </a:solidFill>
              <a:latin typeface="Calibri" pitchFamily="34" charset="0"/>
            </a:endParaRPr>
          </a:p>
          <a:p>
            <a:pPr marL="342900" indent="-342900">
              <a:spcBef>
                <a:spcPct val="20000"/>
              </a:spcBef>
              <a:buFont typeface="Arial" charset="0"/>
              <a:buChar char="•"/>
              <a:defRPr/>
            </a:pPr>
            <a:endParaRPr lang="fr-FR" sz="3200" dirty="0">
              <a:latin typeface="Calibri"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p:cNvSpPr>
          <p:nvPr>
            <p:ph type="title"/>
          </p:nvPr>
        </p:nvSpPr>
        <p:spPr>
          <a:xfrm>
            <a:off x="152400" y="57150"/>
            <a:ext cx="8839200" cy="571500"/>
          </a:xfrm>
        </p:spPr>
        <p:txBody>
          <a:bodyPr/>
          <a:lstStyle/>
          <a:p>
            <a:pPr eaLnBrk="1" hangingPunct="1"/>
            <a:r>
              <a:rPr lang="fr-FR" sz="2400"/>
              <a:t>Recueil, évaluation et traitement des informations</a:t>
            </a:r>
            <a:br>
              <a:rPr lang="fr-FR" sz="2400"/>
            </a:br>
            <a:r>
              <a:rPr lang="fr-FR" sz="2000"/>
              <a:t>(Mineur en danger ou en risque de l’être)</a:t>
            </a:r>
          </a:p>
        </p:txBody>
      </p:sp>
      <p:grpSp>
        <p:nvGrpSpPr>
          <p:cNvPr id="48132" name="Group 7"/>
          <p:cNvGrpSpPr>
            <a:grpSpLocks/>
          </p:cNvGrpSpPr>
          <p:nvPr/>
        </p:nvGrpSpPr>
        <p:grpSpPr bwMode="auto">
          <a:xfrm>
            <a:off x="936865" y="3108165"/>
            <a:ext cx="4724400" cy="603250"/>
            <a:chOff x="384" y="2592"/>
            <a:chExt cx="2976" cy="697"/>
          </a:xfrm>
        </p:grpSpPr>
        <p:sp>
          <p:nvSpPr>
            <p:cNvPr id="48179" name="Text Box 8"/>
            <p:cNvSpPr txBox="1">
              <a:spLocks noChangeArrowheads="1"/>
            </p:cNvSpPr>
            <p:nvPr/>
          </p:nvSpPr>
          <p:spPr bwMode="auto">
            <a:xfrm>
              <a:off x="384" y="2879"/>
              <a:ext cx="2976" cy="410"/>
            </a:xfrm>
            <a:prstGeom prst="rect">
              <a:avLst/>
            </a:prstGeom>
            <a:noFill/>
            <a:ln w="76200" cmpd="tri">
              <a:solidFill>
                <a:srgbClr val="FF9900"/>
              </a:solidFill>
              <a:miter lim="800000"/>
              <a:headEnd/>
              <a:tailEnd/>
            </a:ln>
          </p:spPr>
          <p:txBody>
            <a:bodyPr>
              <a:spAutoFit/>
            </a:bodyPr>
            <a:lstStyle/>
            <a:p>
              <a:pPr algn="ctr">
                <a:spcBef>
                  <a:spcPct val="50000"/>
                </a:spcBef>
              </a:pPr>
              <a:r>
                <a:rPr lang="fr-FR" sz="2000">
                  <a:ea typeface="ＭＳ Ｐゴシック"/>
                  <a:cs typeface="ＭＳ Ｐゴシック"/>
                </a:rPr>
                <a:t>Évaluation par les TMS + proposition</a:t>
              </a:r>
            </a:p>
          </p:txBody>
        </p:sp>
        <p:sp>
          <p:nvSpPr>
            <p:cNvPr id="48180" name="Line 9"/>
            <p:cNvSpPr>
              <a:spLocks noChangeShapeType="1"/>
            </p:cNvSpPr>
            <p:nvPr/>
          </p:nvSpPr>
          <p:spPr bwMode="auto">
            <a:xfrm>
              <a:off x="1872" y="2592"/>
              <a:ext cx="0" cy="288"/>
            </a:xfrm>
            <a:prstGeom prst="line">
              <a:avLst/>
            </a:prstGeom>
            <a:noFill/>
            <a:ln w="76200">
              <a:solidFill>
                <a:schemeClr val="tx1"/>
              </a:solidFill>
              <a:round/>
              <a:headEnd/>
              <a:tailEnd type="triangle" w="med" len="med"/>
            </a:ln>
          </p:spPr>
          <p:txBody>
            <a:bodyPr/>
            <a:lstStyle/>
            <a:p>
              <a:endParaRPr lang="fr-FR"/>
            </a:p>
          </p:txBody>
        </p:sp>
      </p:grpSp>
      <p:grpSp>
        <p:nvGrpSpPr>
          <p:cNvPr id="48133" name="Group 10"/>
          <p:cNvGrpSpPr>
            <a:grpSpLocks/>
          </p:cNvGrpSpPr>
          <p:nvPr/>
        </p:nvGrpSpPr>
        <p:grpSpPr bwMode="auto">
          <a:xfrm>
            <a:off x="104775" y="4135438"/>
            <a:ext cx="1257620" cy="1011237"/>
            <a:chOff x="152" y="3285"/>
            <a:chExt cx="1248" cy="2705"/>
          </a:xfrm>
        </p:grpSpPr>
        <p:sp>
          <p:nvSpPr>
            <p:cNvPr id="48177" name="Line 11"/>
            <p:cNvSpPr>
              <a:spLocks noChangeShapeType="1"/>
            </p:cNvSpPr>
            <p:nvPr/>
          </p:nvSpPr>
          <p:spPr bwMode="auto">
            <a:xfrm flipH="1">
              <a:off x="776" y="3285"/>
              <a:ext cx="589" cy="565"/>
            </a:xfrm>
            <a:prstGeom prst="line">
              <a:avLst/>
            </a:prstGeom>
            <a:noFill/>
            <a:ln w="76200">
              <a:solidFill>
                <a:schemeClr val="tx1"/>
              </a:solidFill>
              <a:round/>
              <a:headEnd/>
              <a:tailEnd type="triangle" w="med" len="med"/>
            </a:ln>
          </p:spPr>
          <p:txBody>
            <a:bodyPr/>
            <a:lstStyle/>
            <a:p>
              <a:endParaRPr lang="fr-FR"/>
            </a:p>
          </p:txBody>
        </p:sp>
        <p:sp>
          <p:nvSpPr>
            <p:cNvPr id="48178" name="Text Box 12"/>
            <p:cNvSpPr txBox="1">
              <a:spLocks noChangeArrowheads="1"/>
            </p:cNvSpPr>
            <p:nvPr/>
          </p:nvSpPr>
          <p:spPr bwMode="auto">
            <a:xfrm>
              <a:off x="152" y="4071"/>
              <a:ext cx="1248" cy="1919"/>
            </a:xfrm>
            <a:prstGeom prst="rect">
              <a:avLst/>
            </a:prstGeom>
            <a:noFill/>
            <a:ln w="76200" cmpd="tri">
              <a:solidFill>
                <a:srgbClr val="00CC00"/>
              </a:solidFill>
              <a:miter lim="800000"/>
              <a:headEnd/>
              <a:tailEnd/>
            </a:ln>
          </p:spPr>
          <p:txBody>
            <a:bodyPr>
              <a:spAutoFit/>
            </a:bodyPr>
            <a:lstStyle/>
            <a:p>
              <a:pPr algn="ctr">
                <a:spcBef>
                  <a:spcPct val="50000"/>
                </a:spcBef>
              </a:pPr>
              <a:r>
                <a:rPr lang="fr-FR">
                  <a:ea typeface="ＭＳ Ｐゴシック"/>
                  <a:cs typeface="ＭＳ Ｐゴシック"/>
                </a:rPr>
                <a:t>Sans suite</a:t>
              </a:r>
            </a:p>
          </p:txBody>
        </p:sp>
      </p:grpSp>
      <p:grpSp>
        <p:nvGrpSpPr>
          <p:cNvPr id="48134" name="Group 13"/>
          <p:cNvGrpSpPr>
            <a:grpSpLocks/>
          </p:cNvGrpSpPr>
          <p:nvPr/>
        </p:nvGrpSpPr>
        <p:grpSpPr bwMode="auto">
          <a:xfrm>
            <a:off x="2060815" y="4441987"/>
            <a:ext cx="3600450" cy="633412"/>
            <a:chOff x="1488" y="3264"/>
            <a:chExt cx="2544" cy="1693"/>
          </a:xfrm>
        </p:grpSpPr>
        <p:sp>
          <p:nvSpPr>
            <p:cNvPr id="48175" name="Line 14"/>
            <p:cNvSpPr>
              <a:spLocks noChangeShapeType="1"/>
            </p:cNvSpPr>
            <p:nvPr/>
          </p:nvSpPr>
          <p:spPr bwMode="auto">
            <a:xfrm>
              <a:off x="2304" y="3264"/>
              <a:ext cx="0" cy="480"/>
            </a:xfrm>
            <a:prstGeom prst="line">
              <a:avLst/>
            </a:prstGeom>
            <a:noFill/>
            <a:ln w="76200">
              <a:solidFill>
                <a:schemeClr val="tx1"/>
              </a:solidFill>
              <a:round/>
              <a:headEnd/>
              <a:tailEnd type="triangle" w="med" len="med"/>
            </a:ln>
          </p:spPr>
          <p:txBody>
            <a:bodyPr/>
            <a:lstStyle/>
            <a:p>
              <a:endParaRPr lang="fr-FR"/>
            </a:p>
          </p:txBody>
        </p:sp>
        <p:sp>
          <p:nvSpPr>
            <p:cNvPr id="48176" name="Text Box 15"/>
            <p:cNvSpPr txBox="1">
              <a:spLocks noChangeArrowheads="1"/>
            </p:cNvSpPr>
            <p:nvPr/>
          </p:nvSpPr>
          <p:spPr bwMode="auto">
            <a:xfrm>
              <a:off x="1488" y="3888"/>
              <a:ext cx="2544" cy="1069"/>
            </a:xfrm>
            <a:prstGeom prst="rect">
              <a:avLst/>
            </a:prstGeom>
            <a:noFill/>
            <a:ln w="76200" cmpd="tri">
              <a:solidFill>
                <a:srgbClr val="FF9900"/>
              </a:solidFill>
              <a:miter lim="800000"/>
              <a:headEnd/>
              <a:tailEnd/>
            </a:ln>
          </p:spPr>
          <p:txBody>
            <a:bodyPr>
              <a:spAutoFit/>
            </a:bodyPr>
            <a:lstStyle/>
            <a:p>
              <a:pPr algn="ctr">
                <a:spcBef>
                  <a:spcPct val="50000"/>
                </a:spcBef>
              </a:pPr>
              <a:r>
                <a:rPr lang="fr-FR" sz="2400" dirty="0">
                  <a:solidFill>
                    <a:srgbClr val="FF9900"/>
                  </a:solidFill>
                  <a:ea typeface="ＭＳ Ｐゴシック"/>
                  <a:cs typeface="ＭＳ Ｐゴシック"/>
                </a:rPr>
                <a:t>Protection administrative</a:t>
              </a:r>
            </a:p>
          </p:txBody>
        </p:sp>
      </p:grpSp>
      <p:grpSp>
        <p:nvGrpSpPr>
          <p:cNvPr id="48136" name="Group 19"/>
          <p:cNvGrpSpPr>
            <a:grpSpLocks/>
          </p:cNvGrpSpPr>
          <p:nvPr/>
        </p:nvGrpSpPr>
        <p:grpSpPr bwMode="auto">
          <a:xfrm>
            <a:off x="1154807" y="784053"/>
            <a:ext cx="6998593" cy="1753007"/>
            <a:chOff x="384" y="1584"/>
            <a:chExt cx="3456" cy="1128"/>
          </a:xfrm>
        </p:grpSpPr>
        <p:sp>
          <p:nvSpPr>
            <p:cNvPr id="48169" name="Text Box 20"/>
            <p:cNvSpPr txBox="1">
              <a:spLocks noChangeArrowheads="1"/>
            </p:cNvSpPr>
            <p:nvPr/>
          </p:nvSpPr>
          <p:spPr bwMode="auto">
            <a:xfrm>
              <a:off x="384" y="1920"/>
              <a:ext cx="3456" cy="792"/>
            </a:xfrm>
            <a:prstGeom prst="rect">
              <a:avLst/>
            </a:prstGeom>
            <a:noFill/>
            <a:ln w="76200" cmpd="tri">
              <a:solidFill>
                <a:srgbClr val="FF9900"/>
              </a:solidFill>
              <a:miter lim="800000"/>
              <a:headEnd/>
              <a:tailEnd/>
            </a:ln>
          </p:spPr>
          <p:txBody>
            <a:bodyPr>
              <a:spAutoFit/>
            </a:bodyPr>
            <a:lstStyle/>
            <a:p>
              <a:pPr algn="ctr">
                <a:spcBef>
                  <a:spcPct val="50000"/>
                </a:spcBef>
              </a:pPr>
              <a:r>
                <a:rPr lang="fr-FR" sz="2000" dirty="0">
                  <a:ea typeface="ＭＳ Ｐゴシック"/>
                  <a:cs typeface="ＭＳ Ｐゴシック"/>
                </a:rPr>
                <a:t>CRIP </a:t>
              </a:r>
            </a:p>
            <a:p>
              <a:pPr algn="ctr">
                <a:spcBef>
                  <a:spcPct val="50000"/>
                </a:spcBef>
              </a:pPr>
              <a:r>
                <a:rPr lang="fr-FR" sz="2000" dirty="0">
                  <a:ea typeface="ＭＳ Ｐゴシック"/>
                  <a:cs typeface="ＭＳ Ｐゴシック"/>
                </a:rPr>
                <a:t>(Cellule Recueil Information Préoccupante)</a:t>
              </a:r>
            </a:p>
            <a:p>
              <a:pPr algn="ctr">
                <a:lnSpc>
                  <a:spcPct val="70000"/>
                </a:lnSpc>
                <a:spcBef>
                  <a:spcPct val="50000"/>
                </a:spcBef>
              </a:pPr>
              <a:r>
                <a:rPr lang="fr-FR" sz="2000" dirty="0">
                  <a:ea typeface="ＭＳ Ｐゴシック"/>
                  <a:cs typeface="ＭＳ Ｐゴシック"/>
                </a:rPr>
                <a:t>Conseille, analyse, qualifie, transmet, décide</a:t>
              </a:r>
            </a:p>
          </p:txBody>
        </p:sp>
        <p:sp>
          <p:nvSpPr>
            <p:cNvPr id="48172" name="Text Box 23"/>
            <p:cNvSpPr txBox="1">
              <a:spLocks noChangeArrowheads="1"/>
            </p:cNvSpPr>
            <p:nvPr/>
          </p:nvSpPr>
          <p:spPr bwMode="auto">
            <a:xfrm>
              <a:off x="1968" y="1584"/>
              <a:ext cx="1104" cy="491"/>
            </a:xfrm>
            <a:prstGeom prst="rect">
              <a:avLst/>
            </a:prstGeom>
            <a:noFill/>
            <a:ln w="9525">
              <a:noFill/>
              <a:miter lim="800000"/>
              <a:headEnd/>
              <a:tailEnd/>
            </a:ln>
          </p:spPr>
          <p:txBody>
            <a:bodyPr>
              <a:spAutoFit/>
            </a:bodyPr>
            <a:lstStyle/>
            <a:p>
              <a:pPr>
                <a:spcBef>
                  <a:spcPct val="50000"/>
                </a:spcBef>
              </a:pPr>
              <a:endParaRPr lang="fr-FR" sz="3200" dirty="0">
                <a:ea typeface="ＭＳ Ｐゴシック"/>
                <a:cs typeface="ＭＳ Ｐゴシック"/>
                <a:sym typeface="Wingdings 2" pitchFamily="18" charset="2"/>
              </a:endParaRPr>
            </a:p>
          </p:txBody>
        </p:sp>
      </p:grpSp>
      <p:grpSp>
        <p:nvGrpSpPr>
          <p:cNvPr id="48139" name="Group 33"/>
          <p:cNvGrpSpPr>
            <a:grpSpLocks/>
          </p:cNvGrpSpPr>
          <p:nvPr/>
        </p:nvGrpSpPr>
        <p:grpSpPr bwMode="auto">
          <a:xfrm>
            <a:off x="6731000" y="2569207"/>
            <a:ext cx="1905000" cy="2487216"/>
            <a:chOff x="4320" y="2247"/>
            <a:chExt cx="1200" cy="2089"/>
          </a:xfrm>
        </p:grpSpPr>
        <p:sp>
          <p:nvSpPr>
            <p:cNvPr id="48158" name="Text Box 34"/>
            <p:cNvSpPr txBox="1">
              <a:spLocks noChangeArrowheads="1"/>
            </p:cNvSpPr>
            <p:nvPr/>
          </p:nvSpPr>
          <p:spPr bwMode="auto">
            <a:xfrm>
              <a:off x="4320" y="3888"/>
              <a:ext cx="1200" cy="448"/>
            </a:xfrm>
            <a:prstGeom prst="rect">
              <a:avLst/>
            </a:prstGeom>
            <a:noFill/>
            <a:ln w="76200" cmpd="tri">
              <a:solidFill>
                <a:srgbClr val="FF0000"/>
              </a:solidFill>
              <a:miter lim="800000"/>
              <a:headEnd/>
              <a:tailEnd/>
            </a:ln>
          </p:spPr>
          <p:txBody>
            <a:bodyPr>
              <a:spAutoFit/>
            </a:bodyPr>
            <a:lstStyle/>
            <a:p>
              <a:pPr algn="ctr">
                <a:spcBef>
                  <a:spcPct val="50000"/>
                </a:spcBef>
              </a:pPr>
              <a:r>
                <a:rPr lang="fr-FR" sz="2400">
                  <a:ea typeface="ＭＳ Ｐゴシック"/>
                  <a:cs typeface="ＭＳ Ｐゴシック"/>
                </a:rPr>
                <a:t>Parquet</a:t>
              </a:r>
            </a:p>
          </p:txBody>
        </p:sp>
        <p:sp>
          <p:nvSpPr>
            <p:cNvPr id="48160" name="Line 36"/>
            <p:cNvSpPr>
              <a:spLocks noChangeShapeType="1"/>
            </p:cNvSpPr>
            <p:nvPr/>
          </p:nvSpPr>
          <p:spPr bwMode="auto">
            <a:xfrm>
              <a:off x="4910" y="2247"/>
              <a:ext cx="0" cy="1620"/>
            </a:xfrm>
            <a:prstGeom prst="line">
              <a:avLst/>
            </a:prstGeom>
            <a:noFill/>
            <a:ln w="76200">
              <a:solidFill>
                <a:srgbClr val="FF0000"/>
              </a:solidFill>
              <a:round/>
              <a:headEnd/>
              <a:tailEnd type="triangle" w="med" len="med"/>
            </a:ln>
          </p:spPr>
          <p:txBody>
            <a:bodyPr/>
            <a:lstStyle/>
            <a:p>
              <a:endParaRPr lang="fr-FR"/>
            </a:p>
          </p:txBody>
        </p:sp>
      </p:grpSp>
      <p:grpSp>
        <p:nvGrpSpPr>
          <p:cNvPr id="48143" name="Group 47"/>
          <p:cNvGrpSpPr>
            <a:grpSpLocks/>
          </p:cNvGrpSpPr>
          <p:nvPr/>
        </p:nvGrpSpPr>
        <p:grpSpPr bwMode="auto">
          <a:xfrm>
            <a:off x="1362395" y="3813175"/>
            <a:ext cx="4105275" cy="533400"/>
            <a:chOff x="384" y="2592"/>
            <a:chExt cx="2976" cy="858"/>
          </a:xfrm>
        </p:grpSpPr>
        <p:sp>
          <p:nvSpPr>
            <p:cNvPr id="48150" name="Text Box 48"/>
            <p:cNvSpPr txBox="1">
              <a:spLocks noChangeArrowheads="1"/>
            </p:cNvSpPr>
            <p:nvPr/>
          </p:nvSpPr>
          <p:spPr bwMode="auto">
            <a:xfrm>
              <a:off x="384" y="2878"/>
              <a:ext cx="2976" cy="572"/>
            </a:xfrm>
            <a:prstGeom prst="rect">
              <a:avLst/>
            </a:prstGeom>
            <a:noFill/>
            <a:ln w="76200" cmpd="tri">
              <a:solidFill>
                <a:srgbClr val="FF9900"/>
              </a:solidFill>
              <a:miter lim="800000"/>
              <a:headEnd/>
              <a:tailEnd/>
            </a:ln>
          </p:spPr>
          <p:txBody>
            <a:bodyPr>
              <a:spAutoFit/>
            </a:bodyPr>
            <a:lstStyle/>
            <a:p>
              <a:pPr algn="ctr">
                <a:spcBef>
                  <a:spcPct val="50000"/>
                </a:spcBef>
              </a:pPr>
              <a:r>
                <a:rPr lang="fr-FR" sz="2000">
                  <a:ea typeface="ＭＳ Ｐゴシック"/>
                  <a:cs typeface="ＭＳ Ｐゴシック"/>
                </a:rPr>
                <a:t>Décision CRIP</a:t>
              </a:r>
            </a:p>
          </p:txBody>
        </p:sp>
        <p:sp>
          <p:nvSpPr>
            <p:cNvPr id="48151" name="Line 49"/>
            <p:cNvSpPr>
              <a:spLocks noChangeShapeType="1"/>
            </p:cNvSpPr>
            <p:nvPr/>
          </p:nvSpPr>
          <p:spPr bwMode="auto">
            <a:xfrm>
              <a:off x="1872" y="2592"/>
              <a:ext cx="0" cy="288"/>
            </a:xfrm>
            <a:prstGeom prst="line">
              <a:avLst/>
            </a:prstGeom>
            <a:noFill/>
            <a:ln w="76200">
              <a:solidFill>
                <a:schemeClr val="tx1"/>
              </a:solidFill>
              <a:round/>
              <a:headEnd/>
              <a:tailEnd type="triangle" w="med" len="med"/>
            </a:ln>
          </p:spPr>
          <p:txBody>
            <a:bodyPr/>
            <a:lstStyle/>
            <a:p>
              <a:endParaRPr lang="fr-FR"/>
            </a:p>
          </p:txBody>
        </p:sp>
      </p:grpSp>
      <p:grpSp>
        <p:nvGrpSpPr>
          <p:cNvPr id="48144" name="Group 50"/>
          <p:cNvGrpSpPr>
            <a:grpSpLocks/>
          </p:cNvGrpSpPr>
          <p:nvPr/>
        </p:nvGrpSpPr>
        <p:grpSpPr bwMode="auto">
          <a:xfrm>
            <a:off x="1547813" y="2586127"/>
            <a:ext cx="1511300" cy="520700"/>
            <a:chOff x="384" y="912"/>
            <a:chExt cx="2976" cy="795"/>
          </a:xfrm>
        </p:grpSpPr>
        <p:sp>
          <p:nvSpPr>
            <p:cNvPr id="48148" name="Text Box 51"/>
            <p:cNvSpPr txBox="1">
              <a:spLocks noChangeArrowheads="1"/>
            </p:cNvSpPr>
            <p:nvPr/>
          </p:nvSpPr>
          <p:spPr bwMode="auto">
            <a:xfrm>
              <a:off x="384" y="1200"/>
              <a:ext cx="2976" cy="507"/>
            </a:xfrm>
            <a:prstGeom prst="rect">
              <a:avLst/>
            </a:prstGeom>
            <a:noFill/>
            <a:ln w="76200" cmpd="tri">
              <a:solidFill>
                <a:srgbClr val="FF9900"/>
              </a:solidFill>
              <a:miter lim="800000"/>
              <a:headEnd/>
              <a:tailEnd/>
            </a:ln>
          </p:spPr>
          <p:txBody>
            <a:bodyPr>
              <a:spAutoFit/>
            </a:bodyPr>
            <a:lstStyle/>
            <a:p>
              <a:pPr algn="ctr">
                <a:spcBef>
                  <a:spcPct val="50000"/>
                </a:spcBef>
              </a:pPr>
              <a:r>
                <a:rPr lang="fr-FR" dirty="0">
                  <a:ea typeface="ＭＳ Ｐゴシック"/>
                  <a:cs typeface="ＭＳ Ｐゴシック"/>
                </a:rPr>
                <a:t>Information</a:t>
              </a:r>
            </a:p>
          </p:txBody>
        </p:sp>
        <p:sp>
          <p:nvSpPr>
            <p:cNvPr id="48149" name="Line 52"/>
            <p:cNvSpPr>
              <a:spLocks noChangeShapeType="1"/>
            </p:cNvSpPr>
            <p:nvPr/>
          </p:nvSpPr>
          <p:spPr bwMode="auto">
            <a:xfrm>
              <a:off x="1824" y="912"/>
              <a:ext cx="0" cy="288"/>
            </a:xfrm>
            <a:prstGeom prst="line">
              <a:avLst/>
            </a:prstGeom>
            <a:noFill/>
            <a:ln w="76200">
              <a:solidFill>
                <a:schemeClr val="tx1"/>
              </a:solidFill>
              <a:round/>
              <a:headEnd/>
              <a:tailEnd type="triangle" w="med" len="med"/>
            </a:ln>
          </p:spPr>
          <p:txBody>
            <a:bodyPr/>
            <a:lstStyle/>
            <a:p>
              <a:endParaRPr lang="fr-FR"/>
            </a:p>
          </p:txBody>
        </p:sp>
      </p:grpSp>
      <p:grpSp>
        <p:nvGrpSpPr>
          <p:cNvPr id="48145" name="Group 53"/>
          <p:cNvGrpSpPr>
            <a:grpSpLocks/>
          </p:cNvGrpSpPr>
          <p:nvPr/>
        </p:nvGrpSpPr>
        <p:grpSpPr bwMode="auto">
          <a:xfrm>
            <a:off x="3635375" y="2586127"/>
            <a:ext cx="3095625" cy="520700"/>
            <a:chOff x="384" y="912"/>
            <a:chExt cx="2976" cy="795"/>
          </a:xfrm>
        </p:grpSpPr>
        <p:sp>
          <p:nvSpPr>
            <p:cNvPr id="48146" name="Text Box 54"/>
            <p:cNvSpPr txBox="1">
              <a:spLocks noChangeArrowheads="1"/>
            </p:cNvSpPr>
            <p:nvPr/>
          </p:nvSpPr>
          <p:spPr bwMode="auto">
            <a:xfrm>
              <a:off x="384" y="1200"/>
              <a:ext cx="2976" cy="507"/>
            </a:xfrm>
            <a:prstGeom prst="rect">
              <a:avLst/>
            </a:prstGeom>
            <a:noFill/>
            <a:ln w="76200" cmpd="tri">
              <a:solidFill>
                <a:srgbClr val="FF9900"/>
              </a:solidFill>
              <a:miter lim="800000"/>
              <a:headEnd/>
              <a:tailEnd/>
            </a:ln>
          </p:spPr>
          <p:txBody>
            <a:bodyPr>
              <a:spAutoFit/>
            </a:bodyPr>
            <a:lstStyle/>
            <a:p>
              <a:pPr algn="ctr">
                <a:spcBef>
                  <a:spcPct val="50000"/>
                </a:spcBef>
              </a:pPr>
              <a:r>
                <a:rPr lang="fr-FR">
                  <a:ea typeface="ＭＳ Ｐゴシック"/>
                  <a:cs typeface="ＭＳ Ｐゴシック"/>
                </a:rPr>
                <a:t>IP à 7 jours ou 3 mois</a:t>
              </a:r>
            </a:p>
          </p:txBody>
        </p:sp>
        <p:sp>
          <p:nvSpPr>
            <p:cNvPr id="48147" name="Line 55"/>
            <p:cNvSpPr>
              <a:spLocks noChangeShapeType="1"/>
            </p:cNvSpPr>
            <p:nvPr/>
          </p:nvSpPr>
          <p:spPr bwMode="auto">
            <a:xfrm>
              <a:off x="1824" y="912"/>
              <a:ext cx="0" cy="288"/>
            </a:xfrm>
            <a:prstGeom prst="line">
              <a:avLst/>
            </a:prstGeom>
            <a:noFill/>
            <a:ln w="76200">
              <a:solidFill>
                <a:schemeClr val="tx1"/>
              </a:solidFill>
              <a:round/>
              <a:headEnd/>
              <a:tailEnd type="triangle" w="med" len="med"/>
            </a:ln>
          </p:spPr>
          <p:txBody>
            <a:bodyPr/>
            <a:lstStyle/>
            <a:p>
              <a:endParaRPr lang="fr-FR"/>
            </a:p>
          </p:txBody>
        </p:sp>
      </p:grpSp>
      <p:sp>
        <p:nvSpPr>
          <p:cNvPr id="48186" name="Line 58"/>
          <p:cNvSpPr>
            <a:spLocks noChangeShapeType="1"/>
          </p:cNvSpPr>
          <p:nvPr/>
        </p:nvSpPr>
        <p:spPr bwMode="auto">
          <a:xfrm>
            <a:off x="5400241" y="4269561"/>
            <a:ext cx="1390330" cy="353138"/>
          </a:xfrm>
          <a:prstGeom prst="line">
            <a:avLst/>
          </a:prstGeom>
          <a:noFill/>
          <a:ln w="76200">
            <a:solidFill>
              <a:schemeClr val="tx1"/>
            </a:solidFill>
            <a:round/>
            <a:headEnd/>
            <a:tailEnd type="triangle" w="med" len="med"/>
          </a:ln>
          <a:effectLst/>
        </p:spPr>
        <p:txBody>
          <a:bodyPr/>
          <a:lstStyle/>
          <a:p>
            <a:endParaRPr lang="fr-FR"/>
          </a:p>
        </p:txBody>
      </p:sp>
    </p:spTree>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1394</TotalTime>
  <Words>860</Words>
  <Application>Microsoft Office PowerPoint</Application>
  <PresentationFormat>Affichage à l'écran (16:9)</PresentationFormat>
  <Paragraphs>121</Paragraphs>
  <Slides>15</Slides>
  <Notes>2</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15</vt:i4>
      </vt:variant>
    </vt:vector>
  </HeadingPairs>
  <TitlesOfParts>
    <vt:vector size="18" baseType="lpstr">
      <vt:lpstr>Arial</vt:lpstr>
      <vt:lpstr>Calibri</vt:lpstr>
      <vt:lpstr>Thème Office</vt:lpstr>
      <vt:lpstr>L’Information Préoccupante et son Circuit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Recueil, évaluation et traitement des informations (Mineur en danger ou en risque de l’être)</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Kevin Thomas</dc:creator>
  <cp:lastModifiedBy>Claire</cp:lastModifiedBy>
  <cp:revision>195</cp:revision>
  <cp:lastPrinted>2019-09-10T06:40:50Z</cp:lastPrinted>
  <dcterms:created xsi:type="dcterms:W3CDTF">2015-11-25T16:02:22Z</dcterms:created>
  <dcterms:modified xsi:type="dcterms:W3CDTF">2020-02-28T19:27:59Z</dcterms:modified>
</cp:coreProperties>
</file>