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9" r:id="rId2"/>
    <p:sldId id="258" r:id="rId3"/>
    <p:sldId id="256" r:id="rId4"/>
    <p:sldId id="257" r:id="rId5"/>
    <p:sldId id="262" r:id="rId6"/>
    <p:sldId id="268" r:id="rId7"/>
    <p:sldId id="264" r:id="rId8"/>
    <p:sldId id="265" r:id="rId9"/>
    <p:sldId id="266" r:id="rId10"/>
    <p:sldId id="267" r:id="rId11"/>
    <p:sldId id="261" r:id="rId12"/>
    <p:sldId id="270" r:id="rId13"/>
    <p:sldId id="271" r:id="rId14"/>
    <p:sldId id="272" r:id="rId15"/>
    <p:sldId id="273" r:id="rId16"/>
    <p:sldId id="274" r:id="rId17"/>
  </p:sldIdLst>
  <p:sldSz cx="12192000" cy="6858000"/>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varScale="1">
        <p:scale>
          <a:sx n="114" d="100"/>
          <a:sy n="114" d="100"/>
        </p:scale>
        <p:origin x="414" y="114"/>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D6C1B95A-192D-478C-ABC2-A507354C92E7}"/>
              </a:ext>
            </a:extLst>
          </p:cNvPr>
          <p:cNvSpPr>
            <a:spLocks noGrp="1"/>
          </p:cNvSpPr>
          <p:nvPr>
            <p:ph type="ctrTitle"/>
          </p:nvPr>
        </p:nvSpPr>
        <p:spPr>
          <a:xfrm>
            <a:off x="1524000" y="1122363"/>
            <a:ext cx="9144000" cy="2387600"/>
          </a:xfrm>
        </p:spPr>
        <p:txBody>
          <a:bodyPr anchor="b"/>
          <a:lstStyle>
            <a:lvl1pPr algn="ctr">
              <a:defRPr sz="6000"/>
            </a:lvl1pPr>
          </a:lstStyle>
          <a:p>
            <a:r>
              <a:rPr lang="fr-FR"/>
              <a:t>Modifiez le style du titre</a:t>
            </a:r>
          </a:p>
        </p:txBody>
      </p:sp>
      <p:sp>
        <p:nvSpPr>
          <p:cNvPr id="3" name="Sous-titre 2">
            <a:extLst>
              <a:ext uri="{FF2B5EF4-FFF2-40B4-BE49-F238E27FC236}">
                <a16:creationId xmlns:a16="http://schemas.microsoft.com/office/drawing/2014/main" id="{C164ED9F-BA65-4450-9249-3B0644276299}"/>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fr-FR"/>
              <a:t>Modifiez le style des sous-titres du masque</a:t>
            </a:r>
          </a:p>
        </p:txBody>
      </p:sp>
      <p:sp>
        <p:nvSpPr>
          <p:cNvPr id="4" name="Espace réservé de la date 3">
            <a:extLst>
              <a:ext uri="{FF2B5EF4-FFF2-40B4-BE49-F238E27FC236}">
                <a16:creationId xmlns:a16="http://schemas.microsoft.com/office/drawing/2014/main" id="{5ABEB426-C56B-4DB4-B980-A4F9DD7A816A}"/>
              </a:ext>
            </a:extLst>
          </p:cNvPr>
          <p:cNvSpPr>
            <a:spLocks noGrp="1"/>
          </p:cNvSpPr>
          <p:nvPr>
            <p:ph type="dt" sz="half" idx="10"/>
          </p:nvPr>
        </p:nvSpPr>
        <p:spPr/>
        <p:txBody>
          <a:bodyPr/>
          <a:lstStyle/>
          <a:p>
            <a:fld id="{07C70A33-2468-4375-A05C-60A995E1BA3D}" type="datetimeFigureOut">
              <a:rPr lang="fr-FR" smtClean="0"/>
              <a:t>28/02/2020</a:t>
            </a:fld>
            <a:endParaRPr lang="fr-FR"/>
          </a:p>
        </p:txBody>
      </p:sp>
      <p:sp>
        <p:nvSpPr>
          <p:cNvPr id="5" name="Espace réservé du pied de page 4">
            <a:extLst>
              <a:ext uri="{FF2B5EF4-FFF2-40B4-BE49-F238E27FC236}">
                <a16:creationId xmlns:a16="http://schemas.microsoft.com/office/drawing/2014/main" id="{4C984E4F-C457-4C22-B402-AF7D1F69F7A7}"/>
              </a:ext>
            </a:extLst>
          </p:cNvPr>
          <p:cNvSpPr>
            <a:spLocks noGrp="1"/>
          </p:cNvSpPr>
          <p:nvPr>
            <p:ph type="ftr" sz="quarter" idx="11"/>
          </p:nvPr>
        </p:nvSpPr>
        <p:spPr/>
        <p:txBody>
          <a:bodyPr/>
          <a:lstStyle/>
          <a:p>
            <a:endParaRPr lang="fr-FR"/>
          </a:p>
        </p:txBody>
      </p:sp>
      <p:sp>
        <p:nvSpPr>
          <p:cNvPr id="6" name="Espace réservé du numéro de diapositive 5">
            <a:extLst>
              <a:ext uri="{FF2B5EF4-FFF2-40B4-BE49-F238E27FC236}">
                <a16:creationId xmlns:a16="http://schemas.microsoft.com/office/drawing/2014/main" id="{A9B865E7-1159-464E-802A-AD32D2AC1E89}"/>
              </a:ext>
            </a:extLst>
          </p:cNvPr>
          <p:cNvSpPr>
            <a:spLocks noGrp="1"/>
          </p:cNvSpPr>
          <p:nvPr>
            <p:ph type="sldNum" sz="quarter" idx="12"/>
          </p:nvPr>
        </p:nvSpPr>
        <p:spPr/>
        <p:txBody>
          <a:bodyPr/>
          <a:lstStyle/>
          <a:p>
            <a:fld id="{8B6D54B0-1131-443F-8C84-DB9AE7540843}" type="slidenum">
              <a:rPr lang="fr-FR" smtClean="0"/>
              <a:t>‹N°›</a:t>
            </a:fld>
            <a:endParaRPr lang="fr-FR"/>
          </a:p>
        </p:txBody>
      </p:sp>
    </p:spTree>
    <p:extLst>
      <p:ext uri="{BB962C8B-B14F-4D97-AF65-F5344CB8AC3E}">
        <p14:creationId xmlns:p14="http://schemas.microsoft.com/office/powerpoint/2010/main" val="129430618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32190BA7-32AE-4846-A770-33CE005AD1B7}"/>
              </a:ext>
            </a:extLst>
          </p:cNvPr>
          <p:cNvSpPr>
            <a:spLocks noGrp="1"/>
          </p:cNvSpPr>
          <p:nvPr>
            <p:ph type="title"/>
          </p:nvPr>
        </p:nvSpPr>
        <p:spPr/>
        <p:txBody>
          <a:bodyPr/>
          <a:lstStyle/>
          <a:p>
            <a:r>
              <a:rPr lang="fr-FR"/>
              <a:t>Modifiez le style du titre</a:t>
            </a:r>
          </a:p>
        </p:txBody>
      </p:sp>
      <p:sp>
        <p:nvSpPr>
          <p:cNvPr id="3" name="Espace réservé du texte vertical 2">
            <a:extLst>
              <a:ext uri="{FF2B5EF4-FFF2-40B4-BE49-F238E27FC236}">
                <a16:creationId xmlns:a16="http://schemas.microsoft.com/office/drawing/2014/main" id="{F1B728C7-8717-45EE-995A-42333A7102B9}"/>
              </a:ext>
            </a:extLst>
          </p:cNvPr>
          <p:cNvSpPr>
            <a:spLocks noGrp="1"/>
          </p:cNvSpPr>
          <p:nvPr>
            <p:ph type="body" orient="vert" idx="1"/>
          </p:nvPr>
        </p:nvSpPr>
        <p:spPr/>
        <p:txBody>
          <a:bodyPr vert="eaVer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e la date 3">
            <a:extLst>
              <a:ext uri="{FF2B5EF4-FFF2-40B4-BE49-F238E27FC236}">
                <a16:creationId xmlns:a16="http://schemas.microsoft.com/office/drawing/2014/main" id="{36D29D93-D0F1-499A-A685-25FE01852888}"/>
              </a:ext>
            </a:extLst>
          </p:cNvPr>
          <p:cNvSpPr>
            <a:spLocks noGrp="1"/>
          </p:cNvSpPr>
          <p:nvPr>
            <p:ph type="dt" sz="half" idx="10"/>
          </p:nvPr>
        </p:nvSpPr>
        <p:spPr/>
        <p:txBody>
          <a:bodyPr/>
          <a:lstStyle/>
          <a:p>
            <a:fld id="{07C70A33-2468-4375-A05C-60A995E1BA3D}" type="datetimeFigureOut">
              <a:rPr lang="fr-FR" smtClean="0"/>
              <a:t>28/02/2020</a:t>
            </a:fld>
            <a:endParaRPr lang="fr-FR"/>
          </a:p>
        </p:txBody>
      </p:sp>
      <p:sp>
        <p:nvSpPr>
          <p:cNvPr id="5" name="Espace réservé du pied de page 4">
            <a:extLst>
              <a:ext uri="{FF2B5EF4-FFF2-40B4-BE49-F238E27FC236}">
                <a16:creationId xmlns:a16="http://schemas.microsoft.com/office/drawing/2014/main" id="{EE968702-FF73-4005-B774-66EB593308CD}"/>
              </a:ext>
            </a:extLst>
          </p:cNvPr>
          <p:cNvSpPr>
            <a:spLocks noGrp="1"/>
          </p:cNvSpPr>
          <p:nvPr>
            <p:ph type="ftr" sz="quarter" idx="11"/>
          </p:nvPr>
        </p:nvSpPr>
        <p:spPr/>
        <p:txBody>
          <a:bodyPr/>
          <a:lstStyle/>
          <a:p>
            <a:endParaRPr lang="fr-FR"/>
          </a:p>
        </p:txBody>
      </p:sp>
      <p:sp>
        <p:nvSpPr>
          <p:cNvPr id="6" name="Espace réservé du numéro de diapositive 5">
            <a:extLst>
              <a:ext uri="{FF2B5EF4-FFF2-40B4-BE49-F238E27FC236}">
                <a16:creationId xmlns:a16="http://schemas.microsoft.com/office/drawing/2014/main" id="{5724A89A-8ADD-4FC2-86BA-2B0609568606}"/>
              </a:ext>
            </a:extLst>
          </p:cNvPr>
          <p:cNvSpPr>
            <a:spLocks noGrp="1"/>
          </p:cNvSpPr>
          <p:nvPr>
            <p:ph type="sldNum" sz="quarter" idx="12"/>
          </p:nvPr>
        </p:nvSpPr>
        <p:spPr/>
        <p:txBody>
          <a:bodyPr/>
          <a:lstStyle/>
          <a:p>
            <a:fld id="{8B6D54B0-1131-443F-8C84-DB9AE7540843}" type="slidenum">
              <a:rPr lang="fr-FR" smtClean="0"/>
              <a:t>‹N°›</a:t>
            </a:fld>
            <a:endParaRPr lang="fr-FR"/>
          </a:p>
        </p:txBody>
      </p:sp>
    </p:spTree>
    <p:extLst>
      <p:ext uri="{BB962C8B-B14F-4D97-AF65-F5344CB8AC3E}">
        <p14:creationId xmlns:p14="http://schemas.microsoft.com/office/powerpoint/2010/main" val="8212512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a:extLst>
              <a:ext uri="{FF2B5EF4-FFF2-40B4-BE49-F238E27FC236}">
                <a16:creationId xmlns:a16="http://schemas.microsoft.com/office/drawing/2014/main" id="{EB312E42-6CB9-41CD-A61A-6E79913AC51E}"/>
              </a:ext>
            </a:extLst>
          </p:cNvPr>
          <p:cNvSpPr>
            <a:spLocks noGrp="1"/>
          </p:cNvSpPr>
          <p:nvPr>
            <p:ph type="title" orient="vert"/>
          </p:nvPr>
        </p:nvSpPr>
        <p:spPr>
          <a:xfrm>
            <a:off x="8724900" y="365125"/>
            <a:ext cx="2628900" cy="5811838"/>
          </a:xfrm>
        </p:spPr>
        <p:txBody>
          <a:bodyPr vert="eaVert"/>
          <a:lstStyle/>
          <a:p>
            <a:r>
              <a:rPr lang="fr-FR"/>
              <a:t>Modifiez le style du titre</a:t>
            </a:r>
          </a:p>
        </p:txBody>
      </p:sp>
      <p:sp>
        <p:nvSpPr>
          <p:cNvPr id="3" name="Espace réservé du texte vertical 2">
            <a:extLst>
              <a:ext uri="{FF2B5EF4-FFF2-40B4-BE49-F238E27FC236}">
                <a16:creationId xmlns:a16="http://schemas.microsoft.com/office/drawing/2014/main" id="{3A579E57-64B7-437F-814B-CB1A1BE36B57}"/>
              </a:ext>
            </a:extLst>
          </p:cNvPr>
          <p:cNvSpPr>
            <a:spLocks noGrp="1"/>
          </p:cNvSpPr>
          <p:nvPr>
            <p:ph type="body" orient="vert" idx="1"/>
          </p:nvPr>
        </p:nvSpPr>
        <p:spPr>
          <a:xfrm>
            <a:off x="838200" y="365125"/>
            <a:ext cx="7734300" cy="5811838"/>
          </a:xfrm>
        </p:spPr>
        <p:txBody>
          <a:bodyPr vert="eaVer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e la date 3">
            <a:extLst>
              <a:ext uri="{FF2B5EF4-FFF2-40B4-BE49-F238E27FC236}">
                <a16:creationId xmlns:a16="http://schemas.microsoft.com/office/drawing/2014/main" id="{AF4088EC-5F14-4D5A-9CEB-853016ADB993}"/>
              </a:ext>
            </a:extLst>
          </p:cNvPr>
          <p:cNvSpPr>
            <a:spLocks noGrp="1"/>
          </p:cNvSpPr>
          <p:nvPr>
            <p:ph type="dt" sz="half" idx="10"/>
          </p:nvPr>
        </p:nvSpPr>
        <p:spPr/>
        <p:txBody>
          <a:bodyPr/>
          <a:lstStyle/>
          <a:p>
            <a:fld id="{07C70A33-2468-4375-A05C-60A995E1BA3D}" type="datetimeFigureOut">
              <a:rPr lang="fr-FR" smtClean="0"/>
              <a:t>28/02/2020</a:t>
            </a:fld>
            <a:endParaRPr lang="fr-FR"/>
          </a:p>
        </p:txBody>
      </p:sp>
      <p:sp>
        <p:nvSpPr>
          <p:cNvPr id="5" name="Espace réservé du pied de page 4">
            <a:extLst>
              <a:ext uri="{FF2B5EF4-FFF2-40B4-BE49-F238E27FC236}">
                <a16:creationId xmlns:a16="http://schemas.microsoft.com/office/drawing/2014/main" id="{17CDFE60-8B45-491D-89DA-F501AF8A13D3}"/>
              </a:ext>
            </a:extLst>
          </p:cNvPr>
          <p:cNvSpPr>
            <a:spLocks noGrp="1"/>
          </p:cNvSpPr>
          <p:nvPr>
            <p:ph type="ftr" sz="quarter" idx="11"/>
          </p:nvPr>
        </p:nvSpPr>
        <p:spPr/>
        <p:txBody>
          <a:bodyPr/>
          <a:lstStyle/>
          <a:p>
            <a:endParaRPr lang="fr-FR"/>
          </a:p>
        </p:txBody>
      </p:sp>
      <p:sp>
        <p:nvSpPr>
          <p:cNvPr id="6" name="Espace réservé du numéro de diapositive 5">
            <a:extLst>
              <a:ext uri="{FF2B5EF4-FFF2-40B4-BE49-F238E27FC236}">
                <a16:creationId xmlns:a16="http://schemas.microsoft.com/office/drawing/2014/main" id="{8D53ACC3-0D11-48BF-98D2-58DA592C1B3F}"/>
              </a:ext>
            </a:extLst>
          </p:cNvPr>
          <p:cNvSpPr>
            <a:spLocks noGrp="1"/>
          </p:cNvSpPr>
          <p:nvPr>
            <p:ph type="sldNum" sz="quarter" idx="12"/>
          </p:nvPr>
        </p:nvSpPr>
        <p:spPr/>
        <p:txBody>
          <a:bodyPr/>
          <a:lstStyle/>
          <a:p>
            <a:fld id="{8B6D54B0-1131-443F-8C84-DB9AE7540843}" type="slidenum">
              <a:rPr lang="fr-FR" smtClean="0"/>
              <a:t>‹N°›</a:t>
            </a:fld>
            <a:endParaRPr lang="fr-FR"/>
          </a:p>
        </p:txBody>
      </p:sp>
    </p:spTree>
    <p:extLst>
      <p:ext uri="{BB962C8B-B14F-4D97-AF65-F5344CB8AC3E}">
        <p14:creationId xmlns:p14="http://schemas.microsoft.com/office/powerpoint/2010/main" val="239659625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42E2651E-1AC5-41E0-A348-B97C8A8A7A87}"/>
              </a:ext>
            </a:extLst>
          </p:cNvPr>
          <p:cNvSpPr>
            <a:spLocks noGrp="1"/>
          </p:cNvSpPr>
          <p:nvPr>
            <p:ph type="title"/>
          </p:nvPr>
        </p:nvSpPr>
        <p:spPr/>
        <p:txBody>
          <a:bodyPr/>
          <a:lstStyle/>
          <a:p>
            <a:r>
              <a:rPr lang="fr-FR"/>
              <a:t>Modifiez le style du titre</a:t>
            </a:r>
          </a:p>
        </p:txBody>
      </p:sp>
      <p:sp>
        <p:nvSpPr>
          <p:cNvPr id="3" name="Espace réservé du contenu 2">
            <a:extLst>
              <a:ext uri="{FF2B5EF4-FFF2-40B4-BE49-F238E27FC236}">
                <a16:creationId xmlns:a16="http://schemas.microsoft.com/office/drawing/2014/main" id="{8105E731-D826-48F1-8BEC-8AB937E941D3}"/>
              </a:ext>
            </a:extLst>
          </p:cNvPr>
          <p:cNvSpPr>
            <a:spLocks noGrp="1"/>
          </p:cNvSpPr>
          <p:nvPr>
            <p:ph idx="1"/>
          </p:nvPr>
        </p:nvSpPr>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e la date 3">
            <a:extLst>
              <a:ext uri="{FF2B5EF4-FFF2-40B4-BE49-F238E27FC236}">
                <a16:creationId xmlns:a16="http://schemas.microsoft.com/office/drawing/2014/main" id="{5784A949-B4A7-4464-AD2E-B6C207D4B964}"/>
              </a:ext>
            </a:extLst>
          </p:cNvPr>
          <p:cNvSpPr>
            <a:spLocks noGrp="1"/>
          </p:cNvSpPr>
          <p:nvPr>
            <p:ph type="dt" sz="half" idx="10"/>
          </p:nvPr>
        </p:nvSpPr>
        <p:spPr/>
        <p:txBody>
          <a:bodyPr/>
          <a:lstStyle/>
          <a:p>
            <a:fld id="{07C70A33-2468-4375-A05C-60A995E1BA3D}" type="datetimeFigureOut">
              <a:rPr lang="fr-FR" smtClean="0"/>
              <a:t>28/02/2020</a:t>
            </a:fld>
            <a:endParaRPr lang="fr-FR"/>
          </a:p>
        </p:txBody>
      </p:sp>
      <p:sp>
        <p:nvSpPr>
          <p:cNvPr id="5" name="Espace réservé du pied de page 4">
            <a:extLst>
              <a:ext uri="{FF2B5EF4-FFF2-40B4-BE49-F238E27FC236}">
                <a16:creationId xmlns:a16="http://schemas.microsoft.com/office/drawing/2014/main" id="{1076B7A9-AD04-4A54-8734-8A783538466C}"/>
              </a:ext>
            </a:extLst>
          </p:cNvPr>
          <p:cNvSpPr>
            <a:spLocks noGrp="1"/>
          </p:cNvSpPr>
          <p:nvPr>
            <p:ph type="ftr" sz="quarter" idx="11"/>
          </p:nvPr>
        </p:nvSpPr>
        <p:spPr/>
        <p:txBody>
          <a:bodyPr/>
          <a:lstStyle/>
          <a:p>
            <a:endParaRPr lang="fr-FR"/>
          </a:p>
        </p:txBody>
      </p:sp>
      <p:sp>
        <p:nvSpPr>
          <p:cNvPr id="6" name="Espace réservé du numéro de diapositive 5">
            <a:extLst>
              <a:ext uri="{FF2B5EF4-FFF2-40B4-BE49-F238E27FC236}">
                <a16:creationId xmlns:a16="http://schemas.microsoft.com/office/drawing/2014/main" id="{ABD54133-F227-4A8D-BEDE-10C9CAFB164F}"/>
              </a:ext>
            </a:extLst>
          </p:cNvPr>
          <p:cNvSpPr>
            <a:spLocks noGrp="1"/>
          </p:cNvSpPr>
          <p:nvPr>
            <p:ph type="sldNum" sz="quarter" idx="12"/>
          </p:nvPr>
        </p:nvSpPr>
        <p:spPr/>
        <p:txBody>
          <a:bodyPr/>
          <a:lstStyle/>
          <a:p>
            <a:fld id="{8B6D54B0-1131-443F-8C84-DB9AE7540843}" type="slidenum">
              <a:rPr lang="fr-FR" smtClean="0"/>
              <a:t>‹N°›</a:t>
            </a:fld>
            <a:endParaRPr lang="fr-FR"/>
          </a:p>
        </p:txBody>
      </p:sp>
    </p:spTree>
    <p:extLst>
      <p:ext uri="{BB962C8B-B14F-4D97-AF65-F5344CB8AC3E}">
        <p14:creationId xmlns:p14="http://schemas.microsoft.com/office/powerpoint/2010/main" val="25628673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D11F0793-0542-4EF9-8DC1-E137749FCFE1}"/>
              </a:ext>
            </a:extLst>
          </p:cNvPr>
          <p:cNvSpPr>
            <a:spLocks noGrp="1"/>
          </p:cNvSpPr>
          <p:nvPr>
            <p:ph type="title"/>
          </p:nvPr>
        </p:nvSpPr>
        <p:spPr>
          <a:xfrm>
            <a:off x="831850" y="1709738"/>
            <a:ext cx="10515600" cy="2852737"/>
          </a:xfrm>
        </p:spPr>
        <p:txBody>
          <a:bodyPr anchor="b"/>
          <a:lstStyle>
            <a:lvl1pPr>
              <a:defRPr sz="6000"/>
            </a:lvl1pPr>
          </a:lstStyle>
          <a:p>
            <a:r>
              <a:rPr lang="fr-FR"/>
              <a:t>Modifiez le style du titre</a:t>
            </a:r>
          </a:p>
        </p:txBody>
      </p:sp>
      <p:sp>
        <p:nvSpPr>
          <p:cNvPr id="3" name="Espace réservé du texte 2">
            <a:extLst>
              <a:ext uri="{FF2B5EF4-FFF2-40B4-BE49-F238E27FC236}">
                <a16:creationId xmlns:a16="http://schemas.microsoft.com/office/drawing/2014/main" id="{D110BE47-5C2B-4EAF-ADEE-BCEEAEFD944D}"/>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fr-FR"/>
              <a:t>Cliquez pour modifier les styles du texte du masque</a:t>
            </a:r>
          </a:p>
        </p:txBody>
      </p:sp>
      <p:sp>
        <p:nvSpPr>
          <p:cNvPr id="4" name="Espace réservé de la date 3">
            <a:extLst>
              <a:ext uri="{FF2B5EF4-FFF2-40B4-BE49-F238E27FC236}">
                <a16:creationId xmlns:a16="http://schemas.microsoft.com/office/drawing/2014/main" id="{3FA31025-6A10-490C-8634-30F17A3F1770}"/>
              </a:ext>
            </a:extLst>
          </p:cNvPr>
          <p:cNvSpPr>
            <a:spLocks noGrp="1"/>
          </p:cNvSpPr>
          <p:nvPr>
            <p:ph type="dt" sz="half" idx="10"/>
          </p:nvPr>
        </p:nvSpPr>
        <p:spPr/>
        <p:txBody>
          <a:bodyPr/>
          <a:lstStyle/>
          <a:p>
            <a:fld id="{07C70A33-2468-4375-A05C-60A995E1BA3D}" type="datetimeFigureOut">
              <a:rPr lang="fr-FR" smtClean="0"/>
              <a:t>28/02/2020</a:t>
            </a:fld>
            <a:endParaRPr lang="fr-FR"/>
          </a:p>
        </p:txBody>
      </p:sp>
      <p:sp>
        <p:nvSpPr>
          <p:cNvPr id="5" name="Espace réservé du pied de page 4">
            <a:extLst>
              <a:ext uri="{FF2B5EF4-FFF2-40B4-BE49-F238E27FC236}">
                <a16:creationId xmlns:a16="http://schemas.microsoft.com/office/drawing/2014/main" id="{232AA2EC-F86B-4F2B-840E-51356302103E}"/>
              </a:ext>
            </a:extLst>
          </p:cNvPr>
          <p:cNvSpPr>
            <a:spLocks noGrp="1"/>
          </p:cNvSpPr>
          <p:nvPr>
            <p:ph type="ftr" sz="quarter" idx="11"/>
          </p:nvPr>
        </p:nvSpPr>
        <p:spPr/>
        <p:txBody>
          <a:bodyPr/>
          <a:lstStyle/>
          <a:p>
            <a:endParaRPr lang="fr-FR"/>
          </a:p>
        </p:txBody>
      </p:sp>
      <p:sp>
        <p:nvSpPr>
          <p:cNvPr id="6" name="Espace réservé du numéro de diapositive 5">
            <a:extLst>
              <a:ext uri="{FF2B5EF4-FFF2-40B4-BE49-F238E27FC236}">
                <a16:creationId xmlns:a16="http://schemas.microsoft.com/office/drawing/2014/main" id="{7E97EABA-7098-4209-998C-8751EF6A4B97}"/>
              </a:ext>
            </a:extLst>
          </p:cNvPr>
          <p:cNvSpPr>
            <a:spLocks noGrp="1"/>
          </p:cNvSpPr>
          <p:nvPr>
            <p:ph type="sldNum" sz="quarter" idx="12"/>
          </p:nvPr>
        </p:nvSpPr>
        <p:spPr/>
        <p:txBody>
          <a:bodyPr/>
          <a:lstStyle/>
          <a:p>
            <a:fld id="{8B6D54B0-1131-443F-8C84-DB9AE7540843}" type="slidenum">
              <a:rPr lang="fr-FR" smtClean="0"/>
              <a:t>‹N°›</a:t>
            </a:fld>
            <a:endParaRPr lang="fr-FR"/>
          </a:p>
        </p:txBody>
      </p:sp>
    </p:spTree>
    <p:extLst>
      <p:ext uri="{BB962C8B-B14F-4D97-AF65-F5344CB8AC3E}">
        <p14:creationId xmlns:p14="http://schemas.microsoft.com/office/powerpoint/2010/main" val="23807971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896AD021-163B-44AF-9F1E-445F5FA7B891}"/>
              </a:ext>
            </a:extLst>
          </p:cNvPr>
          <p:cNvSpPr>
            <a:spLocks noGrp="1"/>
          </p:cNvSpPr>
          <p:nvPr>
            <p:ph type="title"/>
          </p:nvPr>
        </p:nvSpPr>
        <p:spPr/>
        <p:txBody>
          <a:bodyPr/>
          <a:lstStyle/>
          <a:p>
            <a:r>
              <a:rPr lang="fr-FR"/>
              <a:t>Modifiez le style du titre</a:t>
            </a:r>
          </a:p>
        </p:txBody>
      </p:sp>
      <p:sp>
        <p:nvSpPr>
          <p:cNvPr id="3" name="Espace réservé du contenu 2">
            <a:extLst>
              <a:ext uri="{FF2B5EF4-FFF2-40B4-BE49-F238E27FC236}">
                <a16:creationId xmlns:a16="http://schemas.microsoft.com/office/drawing/2014/main" id="{75A4308A-2D70-4A5B-AA49-01232D5342BD}"/>
              </a:ext>
            </a:extLst>
          </p:cNvPr>
          <p:cNvSpPr>
            <a:spLocks noGrp="1"/>
          </p:cNvSpPr>
          <p:nvPr>
            <p:ph sz="half" idx="1"/>
          </p:nvPr>
        </p:nvSpPr>
        <p:spPr>
          <a:xfrm>
            <a:off x="838200" y="1825625"/>
            <a:ext cx="5181600" cy="4351338"/>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u contenu 3">
            <a:extLst>
              <a:ext uri="{FF2B5EF4-FFF2-40B4-BE49-F238E27FC236}">
                <a16:creationId xmlns:a16="http://schemas.microsoft.com/office/drawing/2014/main" id="{540774CF-928E-4A3C-9729-54035EDC0CF9}"/>
              </a:ext>
            </a:extLst>
          </p:cNvPr>
          <p:cNvSpPr>
            <a:spLocks noGrp="1"/>
          </p:cNvSpPr>
          <p:nvPr>
            <p:ph sz="half" idx="2"/>
          </p:nvPr>
        </p:nvSpPr>
        <p:spPr>
          <a:xfrm>
            <a:off x="6172200" y="1825625"/>
            <a:ext cx="5181600" cy="4351338"/>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5" name="Espace réservé de la date 4">
            <a:extLst>
              <a:ext uri="{FF2B5EF4-FFF2-40B4-BE49-F238E27FC236}">
                <a16:creationId xmlns:a16="http://schemas.microsoft.com/office/drawing/2014/main" id="{721B7DED-A372-4D68-8FA2-B51F8A385A12}"/>
              </a:ext>
            </a:extLst>
          </p:cNvPr>
          <p:cNvSpPr>
            <a:spLocks noGrp="1"/>
          </p:cNvSpPr>
          <p:nvPr>
            <p:ph type="dt" sz="half" idx="10"/>
          </p:nvPr>
        </p:nvSpPr>
        <p:spPr/>
        <p:txBody>
          <a:bodyPr/>
          <a:lstStyle/>
          <a:p>
            <a:fld id="{07C70A33-2468-4375-A05C-60A995E1BA3D}" type="datetimeFigureOut">
              <a:rPr lang="fr-FR" smtClean="0"/>
              <a:t>28/02/2020</a:t>
            </a:fld>
            <a:endParaRPr lang="fr-FR"/>
          </a:p>
        </p:txBody>
      </p:sp>
      <p:sp>
        <p:nvSpPr>
          <p:cNvPr id="6" name="Espace réservé du pied de page 5">
            <a:extLst>
              <a:ext uri="{FF2B5EF4-FFF2-40B4-BE49-F238E27FC236}">
                <a16:creationId xmlns:a16="http://schemas.microsoft.com/office/drawing/2014/main" id="{733DE449-9F7C-41AF-ABB5-2F2CA5CC9521}"/>
              </a:ext>
            </a:extLst>
          </p:cNvPr>
          <p:cNvSpPr>
            <a:spLocks noGrp="1"/>
          </p:cNvSpPr>
          <p:nvPr>
            <p:ph type="ftr" sz="quarter" idx="11"/>
          </p:nvPr>
        </p:nvSpPr>
        <p:spPr/>
        <p:txBody>
          <a:bodyPr/>
          <a:lstStyle/>
          <a:p>
            <a:endParaRPr lang="fr-FR"/>
          </a:p>
        </p:txBody>
      </p:sp>
      <p:sp>
        <p:nvSpPr>
          <p:cNvPr id="7" name="Espace réservé du numéro de diapositive 6">
            <a:extLst>
              <a:ext uri="{FF2B5EF4-FFF2-40B4-BE49-F238E27FC236}">
                <a16:creationId xmlns:a16="http://schemas.microsoft.com/office/drawing/2014/main" id="{A0678B8F-FE4C-4FD7-AC38-88E1298DAFC4}"/>
              </a:ext>
            </a:extLst>
          </p:cNvPr>
          <p:cNvSpPr>
            <a:spLocks noGrp="1"/>
          </p:cNvSpPr>
          <p:nvPr>
            <p:ph type="sldNum" sz="quarter" idx="12"/>
          </p:nvPr>
        </p:nvSpPr>
        <p:spPr/>
        <p:txBody>
          <a:bodyPr/>
          <a:lstStyle/>
          <a:p>
            <a:fld id="{8B6D54B0-1131-443F-8C84-DB9AE7540843}" type="slidenum">
              <a:rPr lang="fr-FR" smtClean="0"/>
              <a:t>‹N°›</a:t>
            </a:fld>
            <a:endParaRPr lang="fr-FR"/>
          </a:p>
        </p:txBody>
      </p:sp>
    </p:spTree>
    <p:extLst>
      <p:ext uri="{BB962C8B-B14F-4D97-AF65-F5344CB8AC3E}">
        <p14:creationId xmlns:p14="http://schemas.microsoft.com/office/powerpoint/2010/main" val="111513974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81C887D9-FC83-4A6E-938E-AC38C1E258D1}"/>
              </a:ext>
            </a:extLst>
          </p:cNvPr>
          <p:cNvSpPr>
            <a:spLocks noGrp="1"/>
          </p:cNvSpPr>
          <p:nvPr>
            <p:ph type="title"/>
          </p:nvPr>
        </p:nvSpPr>
        <p:spPr>
          <a:xfrm>
            <a:off x="839788" y="365125"/>
            <a:ext cx="10515600" cy="1325563"/>
          </a:xfrm>
        </p:spPr>
        <p:txBody>
          <a:bodyPr/>
          <a:lstStyle/>
          <a:p>
            <a:r>
              <a:rPr lang="fr-FR"/>
              <a:t>Modifiez le style du titre</a:t>
            </a:r>
          </a:p>
        </p:txBody>
      </p:sp>
      <p:sp>
        <p:nvSpPr>
          <p:cNvPr id="3" name="Espace réservé du texte 2">
            <a:extLst>
              <a:ext uri="{FF2B5EF4-FFF2-40B4-BE49-F238E27FC236}">
                <a16:creationId xmlns:a16="http://schemas.microsoft.com/office/drawing/2014/main" id="{402D4AD9-E7C0-40DE-9964-6FEEB94CF364}"/>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Cliquez pour modifier les styles du texte du masque</a:t>
            </a:r>
          </a:p>
        </p:txBody>
      </p:sp>
      <p:sp>
        <p:nvSpPr>
          <p:cNvPr id="4" name="Espace réservé du contenu 3">
            <a:extLst>
              <a:ext uri="{FF2B5EF4-FFF2-40B4-BE49-F238E27FC236}">
                <a16:creationId xmlns:a16="http://schemas.microsoft.com/office/drawing/2014/main" id="{9CB29BDA-8112-4AB9-8115-EE30FD1308CD}"/>
              </a:ext>
            </a:extLst>
          </p:cNvPr>
          <p:cNvSpPr>
            <a:spLocks noGrp="1"/>
          </p:cNvSpPr>
          <p:nvPr>
            <p:ph sz="half" idx="2"/>
          </p:nvPr>
        </p:nvSpPr>
        <p:spPr>
          <a:xfrm>
            <a:off x="839788" y="2505075"/>
            <a:ext cx="5157787" cy="3684588"/>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5" name="Espace réservé du texte 4">
            <a:extLst>
              <a:ext uri="{FF2B5EF4-FFF2-40B4-BE49-F238E27FC236}">
                <a16:creationId xmlns:a16="http://schemas.microsoft.com/office/drawing/2014/main" id="{CA5BDFF0-E72B-453E-BB86-86BC0A3DCA60}"/>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Cliquez pour modifier les styles du texte du masque</a:t>
            </a:r>
          </a:p>
        </p:txBody>
      </p:sp>
      <p:sp>
        <p:nvSpPr>
          <p:cNvPr id="6" name="Espace réservé du contenu 5">
            <a:extLst>
              <a:ext uri="{FF2B5EF4-FFF2-40B4-BE49-F238E27FC236}">
                <a16:creationId xmlns:a16="http://schemas.microsoft.com/office/drawing/2014/main" id="{51D99B26-8759-48AC-AF68-290E331BC798}"/>
              </a:ext>
            </a:extLst>
          </p:cNvPr>
          <p:cNvSpPr>
            <a:spLocks noGrp="1"/>
          </p:cNvSpPr>
          <p:nvPr>
            <p:ph sz="quarter" idx="4"/>
          </p:nvPr>
        </p:nvSpPr>
        <p:spPr>
          <a:xfrm>
            <a:off x="6172200" y="2505075"/>
            <a:ext cx="5183188" cy="3684588"/>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7" name="Espace réservé de la date 6">
            <a:extLst>
              <a:ext uri="{FF2B5EF4-FFF2-40B4-BE49-F238E27FC236}">
                <a16:creationId xmlns:a16="http://schemas.microsoft.com/office/drawing/2014/main" id="{74A6CF78-FBC3-48BC-9E34-86FB6A3B7CD4}"/>
              </a:ext>
            </a:extLst>
          </p:cNvPr>
          <p:cNvSpPr>
            <a:spLocks noGrp="1"/>
          </p:cNvSpPr>
          <p:nvPr>
            <p:ph type="dt" sz="half" idx="10"/>
          </p:nvPr>
        </p:nvSpPr>
        <p:spPr/>
        <p:txBody>
          <a:bodyPr/>
          <a:lstStyle/>
          <a:p>
            <a:fld id="{07C70A33-2468-4375-A05C-60A995E1BA3D}" type="datetimeFigureOut">
              <a:rPr lang="fr-FR" smtClean="0"/>
              <a:t>28/02/2020</a:t>
            </a:fld>
            <a:endParaRPr lang="fr-FR"/>
          </a:p>
        </p:txBody>
      </p:sp>
      <p:sp>
        <p:nvSpPr>
          <p:cNvPr id="8" name="Espace réservé du pied de page 7">
            <a:extLst>
              <a:ext uri="{FF2B5EF4-FFF2-40B4-BE49-F238E27FC236}">
                <a16:creationId xmlns:a16="http://schemas.microsoft.com/office/drawing/2014/main" id="{5150779D-71AF-41AD-8AE5-071D6268B580}"/>
              </a:ext>
            </a:extLst>
          </p:cNvPr>
          <p:cNvSpPr>
            <a:spLocks noGrp="1"/>
          </p:cNvSpPr>
          <p:nvPr>
            <p:ph type="ftr" sz="quarter" idx="11"/>
          </p:nvPr>
        </p:nvSpPr>
        <p:spPr/>
        <p:txBody>
          <a:bodyPr/>
          <a:lstStyle/>
          <a:p>
            <a:endParaRPr lang="fr-FR"/>
          </a:p>
        </p:txBody>
      </p:sp>
      <p:sp>
        <p:nvSpPr>
          <p:cNvPr id="9" name="Espace réservé du numéro de diapositive 8">
            <a:extLst>
              <a:ext uri="{FF2B5EF4-FFF2-40B4-BE49-F238E27FC236}">
                <a16:creationId xmlns:a16="http://schemas.microsoft.com/office/drawing/2014/main" id="{CC6CB738-5B99-41AE-B61C-6F5F68513F07}"/>
              </a:ext>
            </a:extLst>
          </p:cNvPr>
          <p:cNvSpPr>
            <a:spLocks noGrp="1"/>
          </p:cNvSpPr>
          <p:nvPr>
            <p:ph type="sldNum" sz="quarter" idx="12"/>
          </p:nvPr>
        </p:nvSpPr>
        <p:spPr/>
        <p:txBody>
          <a:bodyPr/>
          <a:lstStyle/>
          <a:p>
            <a:fld id="{8B6D54B0-1131-443F-8C84-DB9AE7540843}" type="slidenum">
              <a:rPr lang="fr-FR" smtClean="0"/>
              <a:t>‹N°›</a:t>
            </a:fld>
            <a:endParaRPr lang="fr-FR"/>
          </a:p>
        </p:txBody>
      </p:sp>
    </p:spTree>
    <p:extLst>
      <p:ext uri="{BB962C8B-B14F-4D97-AF65-F5344CB8AC3E}">
        <p14:creationId xmlns:p14="http://schemas.microsoft.com/office/powerpoint/2010/main" val="176945077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EFC4E596-C1E3-4C8C-960A-CE9847626DB0}"/>
              </a:ext>
            </a:extLst>
          </p:cNvPr>
          <p:cNvSpPr>
            <a:spLocks noGrp="1"/>
          </p:cNvSpPr>
          <p:nvPr>
            <p:ph type="title"/>
          </p:nvPr>
        </p:nvSpPr>
        <p:spPr/>
        <p:txBody>
          <a:bodyPr/>
          <a:lstStyle/>
          <a:p>
            <a:r>
              <a:rPr lang="fr-FR"/>
              <a:t>Modifiez le style du titre</a:t>
            </a:r>
          </a:p>
        </p:txBody>
      </p:sp>
      <p:sp>
        <p:nvSpPr>
          <p:cNvPr id="3" name="Espace réservé de la date 2">
            <a:extLst>
              <a:ext uri="{FF2B5EF4-FFF2-40B4-BE49-F238E27FC236}">
                <a16:creationId xmlns:a16="http://schemas.microsoft.com/office/drawing/2014/main" id="{A5B52E9F-8994-4915-83E3-CA4D94B84845}"/>
              </a:ext>
            </a:extLst>
          </p:cNvPr>
          <p:cNvSpPr>
            <a:spLocks noGrp="1"/>
          </p:cNvSpPr>
          <p:nvPr>
            <p:ph type="dt" sz="half" idx="10"/>
          </p:nvPr>
        </p:nvSpPr>
        <p:spPr/>
        <p:txBody>
          <a:bodyPr/>
          <a:lstStyle/>
          <a:p>
            <a:fld id="{07C70A33-2468-4375-A05C-60A995E1BA3D}" type="datetimeFigureOut">
              <a:rPr lang="fr-FR" smtClean="0"/>
              <a:t>28/02/2020</a:t>
            </a:fld>
            <a:endParaRPr lang="fr-FR"/>
          </a:p>
        </p:txBody>
      </p:sp>
      <p:sp>
        <p:nvSpPr>
          <p:cNvPr id="4" name="Espace réservé du pied de page 3">
            <a:extLst>
              <a:ext uri="{FF2B5EF4-FFF2-40B4-BE49-F238E27FC236}">
                <a16:creationId xmlns:a16="http://schemas.microsoft.com/office/drawing/2014/main" id="{39E2151A-04D5-4B9A-9CFF-BC0BE442DAA8}"/>
              </a:ext>
            </a:extLst>
          </p:cNvPr>
          <p:cNvSpPr>
            <a:spLocks noGrp="1"/>
          </p:cNvSpPr>
          <p:nvPr>
            <p:ph type="ftr" sz="quarter" idx="11"/>
          </p:nvPr>
        </p:nvSpPr>
        <p:spPr/>
        <p:txBody>
          <a:bodyPr/>
          <a:lstStyle/>
          <a:p>
            <a:endParaRPr lang="fr-FR"/>
          </a:p>
        </p:txBody>
      </p:sp>
      <p:sp>
        <p:nvSpPr>
          <p:cNvPr id="5" name="Espace réservé du numéro de diapositive 4">
            <a:extLst>
              <a:ext uri="{FF2B5EF4-FFF2-40B4-BE49-F238E27FC236}">
                <a16:creationId xmlns:a16="http://schemas.microsoft.com/office/drawing/2014/main" id="{6632A965-3AEE-4926-B6B8-B4CD49C1DDE0}"/>
              </a:ext>
            </a:extLst>
          </p:cNvPr>
          <p:cNvSpPr>
            <a:spLocks noGrp="1"/>
          </p:cNvSpPr>
          <p:nvPr>
            <p:ph type="sldNum" sz="quarter" idx="12"/>
          </p:nvPr>
        </p:nvSpPr>
        <p:spPr/>
        <p:txBody>
          <a:bodyPr/>
          <a:lstStyle/>
          <a:p>
            <a:fld id="{8B6D54B0-1131-443F-8C84-DB9AE7540843}" type="slidenum">
              <a:rPr lang="fr-FR" smtClean="0"/>
              <a:t>‹N°›</a:t>
            </a:fld>
            <a:endParaRPr lang="fr-FR"/>
          </a:p>
        </p:txBody>
      </p:sp>
    </p:spTree>
    <p:extLst>
      <p:ext uri="{BB962C8B-B14F-4D97-AF65-F5344CB8AC3E}">
        <p14:creationId xmlns:p14="http://schemas.microsoft.com/office/powerpoint/2010/main" val="375032247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a:extLst>
              <a:ext uri="{FF2B5EF4-FFF2-40B4-BE49-F238E27FC236}">
                <a16:creationId xmlns:a16="http://schemas.microsoft.com/office/drawing/2014/main" id="{542EF353-C4F0-48BB-A081-4CF30A29CA61}"/>
              </a:ext>
            </a:extLst>
          </p:cNvPr>
          <p:cNvSpPr>
            <a:spLocks noGrp="1"/>
          </p:cNvSpPr>
          <p:nvPr>
            <p:ph type="dt" sz="half" idx="10"/>
          </p:nvPr>
        </p:nvSpPr>
        <p:spPr/>
        <p:txBody>
          <a:bodyPr/>
          <a:lstStyle/>
          <a:p>
            <a:fld id="{07C70A33-2468-4375-A05C-60A995E1BA3D}" type="datetimeFigureOut">
              <a:rPr lang="fr-FR" smtClean="0"/>
              <a:t>28/02/2020</a:t>
            </a:fld>
            <a:endParaRPr lang="fr-FR"/>
          </a:p>
        </p:txBody>
      </p:sp>
      <p:sp>
        <p:nvSpPr>
          <p:cNvPr id="3" name="Espace réservé du pied de page 2">
            <a:extLst>
              <a:ext uri="{FF2B5EF4-FFF2-40B4-BE49-F238E27FC236}">
                <a16:creationId xmlns:a16="http://schemas.microsoft.com/office/drawing/2014/main" id="{6EA29934-0F6E-49EB-8027-9E12EF03E264}"/>
              </a:ext>
            </a:extLst>
          </p:cNvPr>
          <p:cNvSpPr>
            <a:spLocks noGrp="1"/>
          </p:cNvSpPr>
          <p:nvPr>
            <p:ph type="ftr" sz="quarter" idx="11"/>
          </p:nvPr>
        </p:nvSpPr>
        <p:spPr/>
        <p:txBody>
          <a:bodyPr/>
          <a:lstStyle/>
          <a:p>
            <a:endParaRPr lang="fr-FR"/>
          </a:p>
        </p:txBody>
      </p:sp>
      <p:sp>
        <p:nvSpPr>
          <p:cNvPr id="4" name="Espace réservé du numéro de diapositive 3">
            <a:extLst>
              <a:ext uri="{FF2B5EF4-FFF2-40B4-BE49-F238E27FC236}">
                <a16:creationId xmlns:a16="http://schemas.microsoft.com/office/drawing/2014/main" id="{A9937B0E-171F-45EB-A149-A295AB4FD2A6}"/>
              </a:ext>
            </a:extLst>
          </p:cNvPr>
          <p:cNvSpPr>
            <a:spLocks noGrp="1"/>
          </p:cNvSpPr>
          <p:nvPr>
            <p:ph type="sldNum" sz="quarter" idx="12"/>
          </p:nvPr>
        </p:nvSpPr>
        <p:spPr/>
        <p:txBody>
          <a:bodyPr/>
          <a:lstStyle/>
          <a:p>
            <a:fld id="{8B6D54B0-1131-443F-8C84-DB9AE7540843}" type="slidenum">
              <a:rPr lang="fr-FR" smtClean="0"/>
              <a:t>‹N°›</a:t>
            </a:fld>
            <a:endParaRPr lang="fr-FR"/>
          </a:p>
        </p:txBody>
      </p:sp>
    </p:spTree>
    <p:extLst>
      <p:ext uri="{BB962C8B-B14F-4D97-AF65-F5344CB8AC3E}">
        <p14:creationId xmlns:p14="http://schemas.microsoft.com/office/powerpoint/2010/main" val="7363797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40A4E319-8165-4DF3-B3E7-6F929D57098E}"/>
              </a:ext>
            </a:extLst>
          </p:cNvPr>
          <p:cNvSpPr>
            <a:spLocks noGrp="1"/>
          </p:cNvSpPr>
          <p:nvPr>
            <p:ph type="title"/>
          </p:nvPr>
        </p:nvSpPr>
        <p:spPr>
          <a:xfrm>
            <a:off x="839788" y="457200"/>
            <a:ext cx="3932237" cy="1600200"/>
          </a:xfrm>
        </p:spPr>
        <p:txBody>
          <a:bodyPr anchor="b"/>
          <a:lstStyle>
            <a:lvl1pPr>
              <a:defRPr sz="3200"/>
            </a:lvl1pPr>
          </a:lstStyle>
          <a:p>
            <a:r>
              <a:rPr lang="fr-FR"/>
              <a:t>Modifiez le style du titre</a:t>
            </a:r>
          </a:p>
        </p:txBody>
      </p:sp>
      <p:sp>
        <p:nvSpPr>
          <p:cNvPr id="3" name="Espace réservé du contenu 2">
            <a:extLst>
              <a:ext uri="{FF2B5EF4-FFF2-40B4-BE49-F238E27FC236}">
                <a16:creationId xmlns:a16="http://schemas.microsoft.com/office/drawing/2014/main" id="{69B1316D-7D0D-4186-A028-08E16B2652C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u texte 3">
            <a:extLst>
              <a:ext uri="{FF2B5EF4-FFF2-40B4-BE49-F238E27FC236}">
                <a16:creationId xmlns:a16="http://schemas.microsoft.com/office/drawing/2014/main" id="{833BA73E-8C49-4ECB-A083-C4022C6BA80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a:t>Cliquez pour modifier les styles du texte du masque</a:t>
            </a:r>
          </a:p>
        </p:txBody>
      </p:sp>
      <p:sp>
        <p:nvSpPr>
          <p:cNvPr id="5" name="Espace réservé de la date 4">
            <a:extLst>
              <a:ext uri="{FF2B5EF4-FFF2-40B4-BE49-F238E27FC236}">
                <a16:creationId xmlns:a16="http://schemas.microsoft.com/office/drawing/2014/main" id="{D3680DED-30CF-4536-949C-A8D90784CF64}"/>
              </a:ext>
            </a:extLst>
          </p:cNvPr>
          <p:cNvSpPr>
            <a:spLocks noGrp="1"/>
          </p:cNvSpPr>
          <p:nvPr>
            <p:ph type="dt" sz="half" idx="10"/>
          </p:nvPr>
        </p:nvSpPr>
        <p:spPr/>
        <p:txBody>
          <a:bodyPr/>
          <a:lstStyle/>
          <a:p>
            <a:fld id="{07C70A33-2468-4375-A05C-60A995E1BA3D}" type="datetimeFigureOut">
              <a:rPr lang="fr-FR" smtClean="0"/>
              <a:t>28/02/2020</a:t>
            </a:fld>
            <a:endParaRPr lang="fr-FR"/>
          </a:p>
        </p:txBody>
      </p:sp>
      <p:sp>
        <p:nvSpPr>
          <p:cNvPr id="6" name="Espace réservé du pied de page 5">
            <a:extLst>
              <a:ext uri="{FF2B5EF4-FFF2-40B4-BE49-F238E27FC236}">
                <a16:creationId xmlns:a16="http://schemas.microsoft.com/office/drawing/2014/main" id="{8D0412BB-7CE6-4766-9F9B-9268DF3B6E3A}"/>
              </a:ext>
            </a:extLst>
          </p:cNvPr>
          <p:cNvSpPr>
            <a:spLocks noGrp="1"/>
          </p:cNvSpPr>
          <p:nvPr>
            <p:ph type="ftr" sz="quarter" idx="11"/>
          </p:nvPr>
        </p:nvSpPr>
        <p:spPr/>
        <p:txBody>
          <a:bodyPr/>
          <a:lstStyle/>
          <a:p>
            <a:endParaRPr lang="fr-FR"/>
          </a:p>
        </p:txBody>
      </p:sp>
      <p:sp>
        <p:nvSpPr>
          <p:cNvPr id="7" name="Espace réservé du numéro de diapositive 6">
            <a:extLst>
              <a:ext uri="{FF2B5EF4-FFF2-40B4-BE49-F238E27FC236}">
                <a16:creationId xmlns:a16="http://schemas.microsoft.com/office/drawing/2014/main" id="{76C84852-3EAC-44A9-B955-36ABA4160D03}"/>
              </a:ext>
            </a:extLst>
          </p:cNvPr>
          <p:cNvSpPr>
            <a:spLocks noGrp="1"/>
          </p:cNvSpPr>
          <p:nvPr>
            <p:ph type="sldNum" sz="quarter" idx="12"/>
          </p:nvPr>
        </p:nvSpPr>
        <p:spPr/>
        <p:txBody>
          <a:bodyPr/>
          <a:lstStyle/>
          <a:p>
            <a:fld id="{8B6D54B0-1131-443F-8C84-DB9AE7540843}" type="slidenum">
              <a:rPr lang="fr-FR" smtClean="0"/>
              <a:t>‹N°›</a:t>
            </a:fld>
            <a:endParaRPr lang="fr-FR"/>
          </a:p>
        </p:txBody>
      </p:sp>
    </p:spTree>
    <p:extLst>
      <p:ext uri="{BB962C8B-B14F-4D97-AF65-F5344CB8AC3E}">
        <p14:creationId xmlns:p14="http://schemas.microsoft.com/office/powerpoint/2010/main" val="197636805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8383A4FB-AD46-4B5A-ACA4-05817986E192}"/>
              </a:ext>
            </a:extLst>
          </p:cNvPr>
          <p:cNvSpPr>
            <a:spLocks noGrp="1"/>
          </p:cNvSpPr>
          <p:nvPr>
            <p:ph type="title"/>
          </p:nvPr>
        </p:nvSpPr>
        <p:spPr>
          <a:xfrm>
            <a:off x="839788" y="457200"/>
            <a:ext cx="3932237" cy="1600200"/>
          </a:xfrm>
        </p:spPr>
        <p:txBody>
          <a:bodyPr anchor="b"/>
          <a:lstStyle>
            <a:lvl1pPr>
              <a:defRPr sz="3200"/>
            </a:lvl1pPr>
          </a:lstStyle>
          <a:p>
            <a:r>
              <a:rPr lang="fr-FR"/>
              <a:t>Modifiez le style du titre</a:t>
            </a:r>
          </a:p>
        </p:txBody>
      </p:sp>
      <p:sp>
        <p:nvSpPr>
          <p:cNvPr id="3" name="Espace réservé pour une image  2">
            <a:extLst>
              <a:ext uri="{FF2B5EF4-FFF2-40B4-BE49-F238E27FC236}">
                <a16:creationId xmlns:a16="http://schemas.microsoft.com/office/drawing/2014/main" id="{0EBFE2AC-BC36-4E67-B52A-B09BD38D9824}"/>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a:extLst>
              <a:ext uri="{FF2B5EF4-FFF2-40B4-BE49-F238E27FC236}">
                <a16:creationId xmlns:a16="http://schemas.microsoft.com/office/drawing/2014/main" id="{5EE9B798-8CF2-4E96-AD71-9662A8BCD2A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a:t>Cliquez pour modifier les styles du texte du masque</a:t>
            </a:r>
          </a:p>
        </p:txBody>
      </p:sp>
      <p:sp>
        <p:nvSpPr>
          <p:cNvPr id="5" name="Espace réservé de la date 4">
            <a:extLst>
              <a:ext uri="{FF2B5EF4-FFF2-40B4-BE49-F238E27FC236}">
                <a16:creationId xmlns:a16="http://schemas.microsoft.com/office/drawing/2014/main" id="{5D545413-3232-44AA-A9AD-FC271BC9D295}"/>
              </a:ext>
            </a:extLst>
          </p:cNvPr>
          <p:cNvSpPr>
            <a:spLocks noGrp="1"/>
          </p:cNvSpPr>
          <p:nvPr>
            <p:ph type="dt" sz="half" idx="10"/>
          </p:nvPr>
        </p:nvSpPr>
        <p:spPr/>
        <p:txBody>
          <a:bodyPr/>
          <a:lstStyle/>
          <a:p>
            <a:fld id="{07C70A33-2468-4375-A05C-60A995E1BA3D}" type="datetimeFigureOut">
              <a:rPr lang="fr-FR" smtClean="0"/>
              <a:t>28/02/2020</a:t>
            </a:fld>
            <a:endParaRPr lang="fr-FR"/>
          </a:p>
        </p:txBody>
      </p:sp>
      <p:sp>
        <p:nvSpPr>
          <p:cNvPr id="6" name="Espace réservé du pied de page 5">
            <a:extLst>
              <a:ext uri="{FF2B5EF4-FFF2-40B4-BE49-F238E27FC236}">
                <a16:creationId xmlns:a16="http://schemas.microsoft.com/office/drawing/2014/main" id="{D8C9EE64-BE9A-4C1F-A471-8D42038592F7}"/>
              </a:ext>
            </a:extLst>
          </p:cNvPr>
          <p:cNvSpPr>
            <a:spLocks noGrp="1"/>
          </p:cNvSpPr>
          <p:nvPr>
            <p:ph type="ftr" sz="quarter" idx="11"/>
          </p:nvPr>
        </p:nvSpPr>
        <p:spPr/>
        <p:txBody>
          <a:bodyPr/>
          <a:lstStyle/>
          <a:p>
            <a:endParaRPr lang="fr-FR"/>
          </a:p>
        </p:txBody>
      </p:sp>
      <p:sp>
        <p:nvSpPr>
          <p:cNvPr id="7" name="Espace réservé du numéro de diapositive 6">
            <a:extLst>
              <a:ext uri="{FF2B5EF4-FFF2-40B4-BE49-F238E27FC236}">
                <a16:creationId xmlns:a16="http://schemas.microsoft.com/office/drawing/2014/main" id="{93B5CF8D-A6FB-4B4A-92B7-7309559A84B1}"/>
              </a:ext>
            </a:extLst>
          </p:cNvPr>
          <p:cNvSpPr>
            <a:spLocks noGrp="1"/>
          </p:cNvSpPr>
          <p:nvPr>
            <p:ph type="sldNum" sz="quarter" idx="12"/>
          </p:nvPr>
        </p:nvSpPr>
        <p:spPr/>
        <p:txBody>
          <a:bodyPr/>
          <a:lstStyle/>
          <a:p>
            <a:fld id="{8B6D54B0-1131-443F-8C84-DB9AE7540843}" type="slidenum">
              <a:rPr lang="fr-FR" smtClean="0"/>
              <a:t>‹N°›</a:t>
            </a:fld>
            <a:endParaRPr lang="fr-FR"/>
          </a:p>
        </p:txBody>
      </p:sp>
    </p:spTree>
    <p:extLst>
      <p:ext uri="{BB962C8B-B14F-4D97-AF65-F5344CB8AC3E}">
        <p14:creationId xmlns:p14="http://schemas.microsoft.com/office/powerpoint/2010/main" val="15329458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a:extLst>
              <a:ext uri="{FF2B5EF4-FFF2-40B4-BE49-F238E27FC236}">
                <a16:creationId xmlns:a16="http://schemas.microsoft.com/office/drawing/2014/main" id="{5EB32B8C-DB97-4121-AA22-699BF51CCE8F}"/>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fr-FR"/>
              <a:t>Modifiez le style du titre</a:t>
            </a:r>
          </a:p>
        </p:txBody>
      </p:sp>
      <p:sp>
        <p:nvSpPr>
          <p:cNvPr id="3" name="Espace réservé du texte 2">
            <a:extLst>
              <a:ext uri="{FF2B5EF4-FFF2-40B4-BE49-F238E27FC236}">
                <a16:creationId xmlns:a16="http://schemas.microsoft.com/office/drawing/2014/main" id="{DD450A72-9381-4533-8549-BB032C7EE09C}"/>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e la date 3">
            <a:extLst>
              <a:ext uri="{FF2B5EF4-FFF2-40B4-BE49-F238E27FC236}">
                <a16:creationId xmlns:a16="http://schemas.microsoft.com/office/drawing/2014/main" id="{F5C74328-7B5D-479B-84EA-83FC478F5FAC}"/>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7C70A33-2468-4375-A05C-60A995E1BA3D}" type="datetimeFigureOut">
              <a:rPr lang="fr-FR" smtClean="0"/>
              <a:t>28/02/2020</a:t>
            </a:fld>
            <a:endParaRPr lang="fr-FR"/>
          </a:p>
        </p:txBody>
      </p:sp>
      <p:sp>
        <p:nvSpPr>
          <p:cNvPr id="5" name="Espace réservé du pied de page 4">
            <a:extLst>
              <a:ext uri="{FF2B5EF4-FFF2-40B4-BE49-F238E27FC236}">
                <a16:creationId xmlns:a16="http://schemas.microsoft.com/office/drawing/2014/main" id="{2AAC83F6-DBF2-4481-9029-A1310AD1A0A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a:extLst>
              <a:ext uri="{FF2B5EF4-FFF2-40B4-BE49-F238E27FC236}">
                <a16:creationId xmlns:a16="http://schemas.microsoft.com/office/drawing/2014/main" id="{D21B9FCC-B697-4CB4-888F-5F946EA697E5}"/>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B6D54B0-1131-443F-8C84-DB9AE7540843}" type="slidenum">
              <a:rPr lang="fr-FR" smtClean="0"/>
              <a:t>‹N°›</a:t>
            </a:fld>
            <a:endParaRPr lang="fr-FR"/>
          </a:p>
        </p:txBody>
      </p:sp>
    </p:spTree>
    <p:extLst>
      <p:ext uri="{BB962C8B-B14F-4D97-AF65-F5344CB8AC3E}">
        <p14:creationId xmlns:p14="http://schemas.microsoft.com/office/powerpoint/2010/main" val="96593380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re 4">
            <a:extLst>
              <a:ext uri="{FF2B5EF4-FFF2-40B4-BE49-F238E27FC236}">
                <a16:creationId xmlns:a16="http://schemas.microsoft.com/office/drawing/2014/main" id="{1E27E124-AFAC-4181-AB7A-FD66693D710A}"/>
              </a:ext>
            </a:extLst>
          </p:cNvPr>
          <p:cNvSpPr>
            <a:spLocks noGrp="1"/>
          </p:cNvSpPr>
          <p:nvPr>
            <p:ph type="title"/>
          </p:nvPr>
        </p:nvSpPr>
        <p:spPr/>
        <p:txBody>
          <a:bodyPr>
            <a:normAutofit fontScale="90000"/>
          </a:bodyPr>
          <a:lstStyle/>
          <a:p>
            <a:pPr algn="ctr"/>
            <a:br>
              <a:rPr lang="fr-FR" dirty="0"/>
            </a:br>
            <a:br>
              <a:rPr lang="fr-FR" dirty="0"/>
            </a:br>
            <a:br>
              <a:rPr lang="fr-FR" dirty="0"/>
            </a:br>
            <a:br>
              <a:rPr lang="fr-FR" dirty="0"/>
            </a:br>
            <a:br>
              <a:rPr lang="fr-FR" dirty="0"/>
            </a:br>
            <a:br>
              <a:rPr lang="fr-FR" dirty="0"/>
            </a:br>
            <a:br>
              <a:rPr lang="fr-FR" dirty="0"/>
            </a:br>
            <a:br>
              <a:rPr lang="fr-FR" dirty="0"/>
            </a:br>
            <a:br>
              <a:rPr lang="fr-FR" dirty="0"/>
            </a:br>
            <a:r>
              <a:rPr lang="fr-FR" sz="5300" b="1" dirty="0"/>
              <a:t>CADRE LEGISLATIF ET JURIDIQUE DE LA PROTECTION DE L’ENFANCE</a:t>
            </a:r>
          </a:p>
        </p:txBody>
      </p:sp>
    </p:spTree>
    <p:extLst>
      <p:ext uri="{BB962C8B-B14F-4D97-AF65-F5344CB8AC3E}">
        <p14:creationId xmlns:p14="http://schemas.microsoft.com/office/powerpoint/2010/main" val="8166827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re 4">
            <a:extLst>
              <a:ext uri="{FF2B5EF4-FFF2-40B4-BE49-F238E27FC236}">
                <a16:creationId xmlns:a16="http://schemas.microsoft.com/office/drawing/2014/main" id="{B6666660-4193-4924-9BA9-35AEBC269617}"/>
              </a:ext>
            </a:extLst>
          </p:cNvPr>
          <p:cNvSpPr>
            <a:spLocks noGrp="1"/>
          </p:cNvSpPr>
          <p:nvPr>
            <p:ph type="title"/>
          </p:nvPr>
        </p:nvSpPr>
        <p:spPr>
          <a:solidFill>
            <a:schemeClr val="accent1">
              <a:lumMod val="40000"/>
              <a:lumOff val="60000"/>
            </a:schemeClr>
          </a:solidFill>
        </p:spPr>
        <p:txBody>
          <a:bodyPr/>
          <a:lstStyle/>
          <a:p>
            <a:pPr algn="ctr"/>
            <a:r>
              <a:rPr lang="fr-FR" b="1" dirty="0">
                <a:effectLst>
                  <a:outerShdw blurRad="38100" dist="38100" dir="2700000" algn="tl">
                    <a:srgbClr val="000000">
                      <a:alpha val="43137"/>
                    </a:srgbClr>
                  </a:outerShdw>
                </a:effectLst>
              </a:rPr>
              <a:t>LE CADRE NATIONAL</a:t>
            </a:r>
          </a:p>
        </p:txBody>
      </p:sp>
      <p:sp>
        <p:nvSpPr>
          <p:cNvPr id="6" name="Espace réservé du contenu 5">
            <a:extLst>
              <a:ext uri="{FF2B5EF4-FFF2-40B4-BE49-F238E27FC236}">
                <a16:creationId xmlns:a16="http://schemas.microsoft.com/office/drawing/2014/main" id="{1B0F4F7E-1326-44A0-9CB4-7E445C268D20}"/>
              </a:ext>
            </a:extLst>
          </p:cNvPr>
          <p:cNvSpPr>
            <a:spLocks noGrp="1"/>
          </p:cNvSpPr>
          <p:nvPr>
            <p:ph idx="1"/>
          </p:nvPr>
        </p:nvSpPr>
        <p:spPr/>
        <p:txBody>
          <a:bodyPr>
            <a:normAutofit lnSpcReduction="10000"/>
          </a:bodyPr>
          <a:lstStyle/>
          <a:p>
            <a:pPr marL="0" indent="0">
              <a:buNone/>
            </a:pPr>
            <a:endParaRPr lang="fr-FR" dirty="0"/>
          </a:p>
          <a:p>
            <a:pPr marL="0" indent="0">
              <a:buNone/>
            </a:pPr>
            <a:r>
              <a:rPr lang="fr-FR" b="1" u="sng" dirty="0"/>
              <a:t>Loi du 14 mars 2016 relative à la protection de l’enfant</a:t>
            </a:r>
          </a:p>
          <a:p>
            <a:pPr marL="0" indent="0">
              <a:buNone/>
            </a:pPr>
            <a:endParaRPr lang="fr-FR" b="1" u="sng" dirty="0"/>
          </a:p>
          <a:p>
            <a:pPr marL="0" indent="0">
              <a:buNone/>
            </a:pPr>
            <a:r>
              <a:rPr lang="fr-FR" i="1" dirty="0"/>
              <a:t>« Garantir la prise en compte des besoins fondamentaux de l’enfant »</a:t>
            </a:r>
          </a:p>
          <a:p>
            <a:pPr marL="0" indent="0">
              <a:buNone/>
            </a:pPr>
            <a:endParaRPr lang="fr-FR" dirty="0"/>
          </a:p>
          <a:p>
            <a:pPr>
              <a:buFontTx/>
              <a:buChar char="-"/>
            </a:pPr>
            <a:r>
              <a:rPr lang="fr-FR" dirty="0"/>
              <a:t>L’enfant est désormais placé au centre de l’intervention.</a:t>
            </a:r>
          </a:p>
          <a:p>
            <a:pPr>
              <a:buFontTx/>
              <a:buChar char="-"/>
            </a:pPr>
            <a:r>
              <a:rPr lang="fr-FR" dirty="0"/>
              <a:t>Saisine du Parquet possible par le Président du conseil départemental si danger grave et imminent</a:t>
            </a:r>
          </a:p>
          <a:p>
            <a:pPr>
              <a:buFontTx/>
              <a:buChar char="-"/>
            </a:pPr>
            <a:r>
              <a:rPr lang="fr-FR" dirty="0"/>
              <a:t>Conseil National de Protection de l’Enfance (CNPE)</a:t>
            </a:r>
          </a:p>
          <a:p>
            <a:pPr marL="0" indent="0">
              <a:buNone/>
            </a:pPr>
            <a:endParaRPr lang="fr-FR" dirty="0"/>
          </a:p>
        </p:txBody>
      </p:sp>
    </p:spTree>
    <p:extLst>
      <p:ext uri="{BB962C8B-B14F-4D97-AF65-F5344CB8AC3E}">
        <p14:creationId xmlns:p14="http://schemas.microsoft.com/office/powerpoint/2010/main" val="130665443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7B266607-1C97-4787-928A-7F5EDB72AD81}"/>
              </a:ext>
            </a:extLst>
          </p:cNvPr>
          <p:cNvSpPr>
            <a:spLocks noGrp="1"/>
          </p:cNvSpPr>
          <p:nvPr>
            <p:ph type="title"/>
          </p:nvPr>
        </p:nvSpPr>
        <p:spPr>
          <a:solidFill>
            <a:schemeClr val="accent1">
              <a:lumMod val="40000"/>
              <a:lumOff val="60000"/>
            </a:schemeClr>
          </a:solidFill>
        </p:spPr>
        <p:txBody>
          <a:bodyPr>
            <a:normAutofit/>
          </a:bodyPr>
          <a:lstStyle/>
          <a:p>
            <a:pPr algn="ctr"/>
            <a:r>
              <a:rPr lang="fr-FR" sz="4000" b="1" dirty="0"/>
              <a:t>CONNAISSANCE D’UNE SITUATION DE DANGER</a:t>
            </a:r>
          </a:p>
        </p:txBody>
      </p:sp>
      <p:sp>
        <p:nvSpPr>
          <p:cNvPr id="3" name="Espace réservé du contenu 2">
            <a:extLst>
              <a:ext uri="{FF2B5EF4-FFF2-40B4-BE49-F238E27FC236}">
                <a16:creationId xmlns:a16="http://schemas.microsoft.com/office/drawing/2014/main" id="{DAC5A1EC-CF4B-450E-BE52-B1805B82F917}"/>
              </a:ext>
            </a:extLst>
          </p:cNvPr>
          <p:cNvSpPr>
            <a:spLocks noGrp="1"/>
          </p:cNvSpPr>
          <p:nvPr>
            <p:ph idx="1"/>
          </p:nvPr>
        </p:nvSpPr>
        <p:spPr/>
        <p:txBody>
          <a:bodyPr/>
          <a:lstStyle/>
          <a:p>
            <a:pPr marL="0" indent="0">
              <a:buNone/>
            </a:pPr>
            <a:r>
              <a:rPr lang="fr-FR" b="1" u="sng" dirty="0"/>
              <a:t>Art. 223-6 Code pénal</a:t>
            </a:r>
          </a:p>
          <a:p>
            <a:r>
              <a:rPr lang="fr-FR" dirty="0"/>
              <a:t>«Quiconque pouvant empêcher par son action immédiate, sans risque pour lui ou pour les tiers, soit un crime, soit un délit contre l’intégrité corporelle de la personne s’abstient volontairement de le faire est puni de 5 ans d’emprisonnement et 75000 euros d’amende.</a:t>
            </a:r>
          </a:p>
          <a:p>
            <a:endParaRPr lang="fr-FR" dirty="0"/>
          </a:p>
          <a:p>
            <a:r>
              <a:rPr lang="fr-FR" dirty="0"/>
              <a:t>Les peines sont portées à 7 ans d’emprisonnement et 100000 euros d’amende lorsque le crime ou le délit contre l’intégrité corporelle de la personne mentionnée au 1er alinéa est commis sur un mineur de 15 ans. »</a:t>
            </a:r>
          </a:p>
        </p:txBody>
      </p:sp>
    </p:spTree>
    <p:extLst>
      <p:ext uri="{BB962C8B-B14F-4D97-AF65-F5344CB8AC3E}">
        <p14:creationId xmlns:p14="http://schemas.microsoft.com/office/powerpoint/2010/main" val="343861893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7B266607-1C97-4787-928A-7F5EDB72AD81}"/>
              </a:ext>
            </a:extLst>
          </p:cNvPr>
          <p:cNvSpPr>
            <a:spLocks noGrp="1"/>
          </p:cNvSpPr>
          <p:nvPr>
            <p:ph type="title"/>
          </p:nvPr>
        </p:nvSpPr>
        <p:spPr>
          <a:solidFill>
            <a:schemeClr val="accent1">
              <a:lumMod val="40000"/>
              <a:lumOff val="60000"/>
            </a:schemeClr>
          </a:solidFill>
        </p:spPr>
        <p:txBody>
          <a:bodyPr>
            <a:normAutofit/>
          </a:bodyPr>
          <a:lstStyle/>
          <a:p>
            <a:pPr algn="ctr"/>
            <a:r>
              <a:rPr lang="fr-FR" sz="4000" b="1" dirty="0"/>
              <a:t>CONNAISSANCE D’UNE SITUATION DE DANGER</a:t>
            </a:r>
          </a:p>
        </p:txBody>
      </p:sp>
      <p:sp>
        <p:nvSpPr>
          <p:cNvPr id="3" name="Espace réservé du contenu 2">
            <a:extLst>
              <a:ext uri="{FF2B5EF4-FFF2-40B4-BE49-F238E27FC236}">
                <a16:creationId xmlns:a16="http://schemas.microsoft.com/office/drawing/2014/main" id="{DAC5A1EC-CF4B-450E-BE52-B1805B82F917}"/>
              </a:ext>
            </a:extLst>
          </p:cNvPr>
          <p:cNvSpPr>
            <a:spLocks noGrp="1"/>
          </p:cNvSpPr>
          <p:nvPr>
            <p:ph idx="1"/>
          </p:nvPr>
        </p:nvSpPr>
        <p:spPr/>
        <p:txBody>
          <a:bodyPr/>
          <a:lstStyle/>
          <a:p>
            <a:pPr marL="0" indent="0">
              <a:buNone/>
            </a:pPr>
            <a:r>
              <a:rPr lang="fr-FR" b="1" u="sng" dirty="0"/>
              <a:t>Art. 434-1 Code pénal</a:t>
            </a:r>
          </a:p>
          <a:p>
            <a:r>
              <a:rPr lang="fr-FR" dirty="0"/>
              <a:t>«Le fait, pour quiconque ayant connaissance d’un crime dont il est encore possible de prévenir ou de limiter les effets, ou dont les auteurs sont susceptibles de commettre de nouveaux crimes qui pourraient être empêchés, de ne pas en informer les autorités judiciaires ou administratives est puni de 3 ans d’emprisonnement et de 45000 euros d’amende.»</a:t>
            </a:r>
          </a:p>
          <a:p>
            <a:endParaRPr lang="fr-FR" dirty="0"/>
          </a:p>
          <a:p>
            <a:r>
              <a:rPr lang="fr-FR" dirty="0"/>
              <a:t>Immunité familiale SAUF concernant les CRIMES COMMIS SUR LES MINEURS</a:t>
            </a:r>
          </a:p>
        </p:txBody>
      </p:sp>
    </p:spTree>
    <p:extLst>
      <p:ext uri="{BB962C8B-B14F-4D97-AF65-F5344CB8AC3E}">
        <p14:creationId xmlns:p14="http://schemas.microsoft.com/office/powerpoint/2010/main" val="157800223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7B266607-1C97-4787-928A-7F5EDB72AD81}"/>
              </a:ext>
            </a:extLst>
          </p:cNvPr>
          <p:cNvSpPr>
            <a:spLocks noGrp="1"/>
          </p:cNvSpPr>
          <p:nvPr>
            <p:ph type="title"/>
          </p:nvPr>
        </p:nvSpPr>
        <p:spPr>
          <a:solidFill>
            <a:schemeClr val="accent1">
              <a:lumMod val="40000"/>
              <a:lumOff val="60000"/>
            </a:schemeClr>
          </a:solidFill>
        </p:spPr>
        <p:txBody>
          <a:bodyPr>
            <a:normAutofit/>
          </a:bodyPr>
          <a:lstStyle/>
          <a:p>
            <a:pPr algn="ctr"/>
            <a:r>
              <a:rPr lang="fr-FR" sz="4000" b="1" dirty="0"/>
              <a:t>CONNAISSANCE D’UNE SITUATION DE DANGER</a:t>
            </a:r>
          </a:p>
        </p:txBody>
      </p:sp>
      <p:sp>
        <p:nvSpPr>
          <p:cNvPr id="3" name="Espace réservé du contenu 2">
            <a:extLst>
              <a:ext uri="{FF2B5EF4-FFF2-40B4-BE49-F238E27FC236}">
                <a16:creationId xmlns:a16="http://schemas.microsoft.com/office/drawing/2014/main" id="{DAC5A1EC-CF4B-450E-BE52-B1805B82F917}"/>
              </a:ext>
            </a:extLst>
          </p:cNvPr>
          <p:cNvSpPr>
            <a:spLocks noGrp="1"/>
          </p:cNvSpPr>
          <p:nvPr>
            <p:ph idx="1"/>
          </p:nvPr>
        </p:nvSpPr>
        <p:spPr/>
        <p:txBody>
          <a:bodyPr/>
          <a:lstStyle/>
          <a:p>
            <a:pPr marL="0" indent="0">
              <a:buNone/>
            </a:pPr>
            <a:r>
              <a:rPr lang="fr-FR" b="1" u="sng" dirty="0"/>
              <a:t>Art. 434-3 Code pénal</a:t>
            </a:r>
          </a:p>
          <a:p>
            <a:pPr marL="0" indent="0">
              <a:buNone/>
            </a:pPr>
            <a:r>
              <a:rPr lang="fr-FR" dirty="0"/>
              <a:t>« Le fait, pour quiconque ayant connaissance de privations, de mauvais traitements ou d’agressions ou d’atteintes sexuelles infligées à un mineur (…) de ne pas en informer les autorités judiciaires ou administratives ou de continuer à ne pas informer ces autorités tant que ces actions n’ont pas cessé est puni de 3 ans d’emprisonnement et 45000 euros d’amende.</a:t>
            </a:r>
          </a:p>
          <a:p>
            <a:pPr marL="0" indent="0">
              <a:buNone/>
            </a:pPr>
            <a:r>
              <a:rPr lang="fr-FR" dirty="0"/>
              <a:t>Lorsque le défaut d’information concerne une infraction commise sur un mineur de 15 ans, les peines sont portées à 5 ans d’emprisonnement et 75000 euros d’amende. »</a:t>
            </a:r>
          </a:p>
        </p:txBody>
      </p:sp>
    </p:spTree>
    <p:extLst>
      <p:ext uri="{BB962C8B-B14F-4D97-AF65-F5344CB8AC3E}">
        <p14:creationId xmlns:p14="http://schemas.microsoft.com/office/powerpoint/2010/main" val="132416241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7B266607-1C97-4787-928A-7F5EDB72AD81}"/>
              </a:ext>
            </a:extLst>
          </p:cNvPr>
          <p:cNvSpPr>
            <a:spLocks noGrp="1"/>
          </p:cNvSpPr>
          <p:nvPr>
            <p:ph type="title"/>
          </p:nvPr>
        </p:nvSpPr>
        <p:spPr>
          <a:solidFill>
            <a:schemeClr val="accent1">
              <a:lumMod val="40000"/>
              <a:lumOff val="60000"/>
            </a:schemeClr>
          </a:solidFill>
        </p:spPr>
        <p:txBody>
          <a:bodyPr>
            <a:normAutofit/>
          </a:bodyPr>
          <a:lstStyle/>
          <a:p>
            <a:pPr algn="ctr"/>
            <a:r>
              <a:rPr lang="fr-FR" sz="4000" b="1" dirty="0"/>
              <a:t>CONNAISSANCE D’UNE SITUATION DE DANGER</a:t>
            </a:r>
          </a:p>
        </p:txBody>
      </p:sp>
      <p:sp>
        <p:nvSpPr>
          <p:cNvPr id="3" name="Espace réservé du contenu 2">
            <a:extLst>
              <a:ext uri="{FF2B5EF4-FFF2-40B4-BE49-F238E27FC236}">
                <a16:creationId xmlns:a16="http://schemas.microsoft.com/office/drawing/2014/main" id="{DAC5A1EC-CF4B-450E-BE52-B1805B82F917}"/>
              </a:ext>
            </a:extLst>
          </p:cNvPr>
          <p:cNvSpPr>
            <a:spLocks noGrp="1"/>
          </p:cNvSpPr>
          <p:nvPr>
            <p:ph idx="1"/>
          </p:nvPr>
        </p:nvSpPr>
        <p:spPr/>
        <p:txBody>
          <a:bodyPr>
            <a:normAutofit fontScale="92500" lnSpcReduction="20000"/>
          </a:bodyPr>
          <a:lstStyle/>
          <a:p>
            <a:pPr marL="0" indent="0">
              <a:buNone/>
            </a:pPr>
            <a:r>
              <a:rPr lang="fr-FR" b="1" u="sng" dirty="0"/>
              <a:t>Art. 226-13 Code pénal</a:t>
            </a:r>
          </a:p>
          <a:p>
            <a:pPr marL="0" indent="0">
              <a:buNone/>
            </a:pPr>
            <a:r>
              <a:rPr lang="fr-FR" dirty="0"/>
              <a:t>« La révélation d’une information à caractère secret par une personne qui en est dépositaire soit par état, soit par profession, soit en raison d’une fonction ou d’une mission temporaire, est punie d’un an d’emprisonnement et 15000 euros d’amende »</a:t>
            </a:r>
          </a:p>
          <a:p>
            <a:pPr marL="0" indent="0">
              <a:buNone/>
            </a:pPr>
            <a:endParaRPr lang="fr-FR" b="1" u="sng" dirty="0"/>
          </a:p>
          <a:p>
            <a:pPr marL="0" indent="0">
              <a:buNone/>
            </a:pPr>
            <a:r>
              <a:rPr lang="fr-FR" b="1" u="sng" dirty="0"/>
              <a:t>Art. 226-14 Code pénal</a:t>
            </a:r>
          </a:p>
          <a:p>
            <a:pPr marL="0" indent="0">
              <a:buNone/>
            </a:pPr>
            <a:r>
              <a:rPr lang="fr-FR" dirty="0"/>
              <a:t>L’article 226-13 n’est pas applicable dans les cas où la loi impose ou autorise la révélation du secret. En outre, il n’est pas applicable à celui qui informe les autorités judiciaires, médicales ou administratives de privations ou de sévices, y compris lorsqu'il s’agit d’atteintes ou de mutilations sexuelles, dont il a eu connaissance et qui ont été infligées à un mineur (…) »</a:t>
            </a:r>
          </a:p>
        </p:txBody>
      </p:sp>
    </p:spTree>
    <p:extLst>
      <p:ext uri="{BB962C8B-B14F-4D97-AF65-F5344CB8AC3E}">
        <p14:creationId xmlns:p14="http://schemas.microsoft.com/office/powerpoint/2010/main" val="269908668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1D7B2357-095A-48FB-B636-CE197CA8CFFF}"/>
              </a:ext>
            </a:extLst>
          </p:cNvPr>
          <p:cNvSpPr>
            <a:spLocks noGrp="1"/>
          </p:cNvSpPr>
          <p:nvPr>
            <p:ph type="title"/>
          </p:nvPr>
        </p:nvSpPr>
        <p:spPr>
          <a:solidFill>
            <a:schemeClr val="accent1">
              <a:lumMod val="40000"/>
              <a:lumOff val="60000"/>
            </a:schemeClr>
          </a:solidFill>
        </p:spPr>
        <p:txBody>
          <a:bodyPr>
            <a:normAutofit/>
          </a:bodyPr>
          <a:lstStyle/>
          <a:p>
            <a:pPr algn="ctr"/>
            <a:r>
              <a:rPr lang="fr-FR" sz="4000" b="1" dirty="0"/>
              <a:t>Stratégie nationale pour la protection de l’enfance</a:t>
            </a:r>
          </a:p>
        </p:txBody>
      </p:sp>
      <p:sp>
        <p:nvSpPr>
          <p:cNvPr id="3" name="Espace réservé du contenu 2">
            <a:extLst>
              <a:ext uri="{FF2B5EF4-FFF2-40B4-BE49-F238E27FC236}">
                <a16:creationId xmlns:a16="http://schemas.microsoft.com/office/drawing/2014/main" id="{8C0851F7-E87C-4E93-A8B0-EE938F1A09E7}"/>
              </a:ext>
            </a:extLst>
          </p:cNvPr>
          <p:cNvSpPr>
            <a:spLocks noGrp="1"/>
          </p:cNvSpPr>
          <p:nvPr>
            <p:ph idx="1"/>
          </p:nvPr>
        </p:nvSpPr>
        <p:spPr/>
        <p:txBody>
          <a:bodyPr/>
          <a:lstStyle/>
          <a:p>
            <a:r>
              <a:rPr lang="fr-FR" dirty="0"/>
              <a:t>Lancée en 2017 par le Gouvernement, la démarche de consensus sur les besoins fondamentaux des enfants en protection de l’enfance a retenu le principe d’un cadre de référence national transversal partagé et d’un cahier des charges pour son élaboration et sa mise en œuvre.</a:t>
            </a:r>
          </a:p>
          <a:p>
            <a:r>
              <a:rPr lang="fr-FR" dirty="0"/>
              <a:t>Stratégie nationale pour la protection de l’enfance et de l’adolescence 2018-2022</a:t>
            </a:r>
          </a:p>
          <a:p>
            <a:r>
              <a:rPr lang="fr-FR" dirty="0"/>
              <a:t>Création d’un secrétariat d’Etat pour la protection de l’enfance</a:t>
            </a:r>
          </a:p>
        </p:txBody>
      </p:sp>
    </p:spTree>
    <p:extLst>
      <p:ext uri="{BB962C8B-B14F-4D97-AF65-F5344CB8AC3E}">
        <p14:creationId xmlns:p14="http://schemas.microsoft.com/office/powerpoint/2010/main" val="133939878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1D7B2357-095A-48FB-B636-CE197CA8CFFF}"/>
              </a:ext>
            </a:extLst>
          </p:cNvPr>
          <p:cNvSpPr>
            <a:spLocks noGrp="1"/>
          </p:cNvSpPr>
          <p:nvPr>
            <p:ph type="title"/>
          </p:nvPr>
        </p:nvSpPr>
        <p:spPr>
          <a:solidFill>
            <a:schemeClr val="accent1">
              <a:lumMod val="40000"/>
              <a:lumOff val="60000"/>
            </a:schemeClr>
          </a:solidFill>
        </p:spPr>
        <p:txBody>
          <a:bodyPr>
            <a:normAutofit/>
          </a:bodyPr>
          <a:lstStyle/>
          <a:p>
            <a:pPr algn="ctr"/>
            <a:r>
              <a:rPr lang="fr-FR" sz="4000" b="1" dirty="0"/>
              <a:t>Stratégie nationale pour la protection de l’enfance</a:t>
            </a:r>
          </a:p>
        </p:txBody>
      </p:sp>
      <p:sp>
        <p:nvSpPr>
          <p:cNvPr id="3" name="Espace réservé du contenu 2">
            <a:extLst>
              <a:ext uri="{FF2B5EF4-FFF2-40B4-BE49-F238E27FC236}">
                <a16:creationId xmlns:a16="http://schemas.microsoft.com/office/drawing/2014/main" id="{8C0851F7-E87C-4E93-A8B0-EE938F1A09E7}"/>
              </a:ext>
            </a:extLst>
          </p:cNvPr>
          <p:cNvSpPr>
            <a:spLocks noGrp="1"/>
          </p:cNvSpPr>
          <p:nvPr>
            <p:ph idx="1"/>
          </p:nvPr>
        </p:nvSpPr>
        <p:spPr/>
        <p:txBody>
          <a:bodyPr/>
          <a:lstStyle/>
          <a:p>
            <a:r>
              <a:rPr lang="fr-FR" dirty="0"/>
              <a:t>3 axes :</a:t>
            </a:r>
          </a:p>
          <a:p>
            <a:endParaRPr lang="fr-FR" dirty="0"/>
          </a:p>
          <a:p>
            <a:r>
              <a:rPr lang="fr-FR" dirty="0"/>
              <a:t>Renforcer la prévention (PMI)</a:t>
            </a:r>
          </a:p>
          <a:p>
            <a:r>
              <a:rPr lang="fr-FR" dirty="0"/>
              <a:t>Meilleur repérage de la maltraitance (référentiel national d’évaluation de la maltraitance)</a:t>
            </a:r>
          </a:p>
          <a:p>
            <a:r>
              <a:rPr lang="fr-FR" dirty="0"/>
              <a:t>Droit à la stabilité et à la sécurité affective des enfants pris en charge par l’ASE</a:t>
            </a:r>
          </a:p>
          <a:p>
            <a:endParaRPr lang="fr-FR" dirty="0"/>
          </a:p>
        </p:txBody>
      </p:sp>
    </p:spTree>
    <p:extLst>
      <p:ext uri="{BB962C8B-B14F-4D97-AF65-F5344CB8AC3E}">
        <p14:creationId xmlns:p14="http://schemas.microsoft.com/office/powerpoint/2010/main" val="258660628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re 3">
            <a:extLst>
              <a:ext uri="{FF2B5EF4-FFF2-40B4-BE49-F238E27FC236}">
                <a16:creationId xmlns:a16="http://schemas.microsoft.com/office/drawing/2014/main" id="{A7DE7ACE-3AAE-4B04-9C98-ADCFDB52E81D}"/>
              </a:ext>
            </a:extLst>
          </p:cNvPr>
          <p:cNvSpPr>
            <a:spLocks noGrp="1"/>
          </p:cNvSpPr>
          <p:nvPr>
            <p:ph type="title"/>
          </p:nvPr>
        </p:nvSpPr>
        <p:spPr>
          <a:solidFill>
            <a:schemeClr val="accent1">
              <a:lumMod val="40000"/>
              <a:lumOff val="60000"/>
            </a:schemeClr>
          </a:solidFill>
        </p:spPr>
        <p:txBody>
          <a:bodyPr/>
          <a:lstStyle/>
          <a:p>
            <a:r>
              <a:rPr lang="fr-FR" b="1" dirty="0"/>
              <a:t>LA PROTECTION DE L’ENFANCE  : DEFINITION</a:t>
            </a:r>
          </a:p>
        </p:txBody>
      </p:sp>
      <p:sp>
        <p:nvSpPr>
          <p:cNvPr id="5" name="Espace réservé du contenu 4">
            <a:extLst>
              <a:ext uri="{FF2B5EF4-FFF2-40B4-BE49-F238E27FC236}">
                <a16:creationId xmlns:a16="http://schemas.microsoft.com/office/drawing/2014/main" id="{800E7888-5922-457D-B088-B5CC2A96E619}"/>
              </a:ext>
            </a:extLst>
          </p:cNvPr>
          <p:cNvSpPr>
            <a:spLocks noGrp="1"/>
          </p:cNvSpPr>
          <p:nvPr>
            <p:ph idx="1"/>
          </p:nvPr>
        </p:nvSpPr>
        <p:spPr/>
        <p:txBody>
          <a:bodyPr>
            <a:normAutofit lnSpcReduction="10000"/>
          </a:bodyPr>
          <a:lstStyle/>
          <a:p>
            <a:r>
              <a:rPr lang="fr-FR" dirty="0"/>
              <a:t>La protection de l’enfance vise à garantir la prise en compte des besoins fondamentaux de l’enfant, à soutenir son développement physique, affectif, intellectuel et social et à préserver sa santé, sa sécurité, sa moralité et son éducation.</a:t>
            </a:r>
          </a:p>
          <a:p>
            <a:endParaRPr lang="fr-FR" dirty="0"/>
          </a:p>
          <a:p>
            <a:r>
              <a:rPr lang="fr-FR" dirty="0"/>
              <a:t>Une stratégie nationale pour la protection de l’enfance 2018-2022 est en cours d’élaboration (annonce faite par Agnès </a:t>
            </a:r>
            <a:r>
              <a:rPr lang="fr-FR" dirty="0" err="1"/>
              <a:t>Buzyn</a:t>
            </a:r>
            <a:r>
              <a:rPr lang="fr-FR" dirty="0"/>
              <a:t>). Elle s’articule avec les autres stratégies en cours telles que la stratégie de soutien à la parentalité et la stratégie de prévention et de lutte contre la pauvreté ou élaborées telles que la stratégie nationale de santé et la stratégie de santé sexuelle.</a:t>
            </a:r>
          </a:p>
          <a:p>
            <a:endParaRPr lang="fr-FR" dirty="0"/>
          </a:p>
        </p:txBody>
      </p:sp>
    </p:spTree>
    <p:extLst>
      <p:ext uri="{BB962C8B-B14F-4D97-AF65-F5344CB8AC3E}">
        <p14:creationId xmlns:p14="http://schemas.microsoft.com/office/powerpoint/2010/main" val="29950890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re 3">
            <a:extLst>
              <a:ext uri="{FF2B5EF4-FFF2-40B4-BE49-F238E27FC236}">
                <a16:creationId xmlns:a16="http://schemas.microsoft.com/office/drawing/2014/main" id="{3C0DBF5A-2D78-488B-B044-5DDCDAFBACCB}"/>
              </a:ext>
            </a:extLst>
          </p:cNvPr>
          <p:cNvSpPr>
            <a:spLocks noGrp="1"/>
          </p:cNvSpPr>
          <p:nvPr>
            <p:ph type="title"/>
          </p:nvPr>
        </p:nvSpPr>
        <p:spPr>
          <a:solidFill>
            <a:schemeClr val="accent1">
              <a:lumMod val="40000"/>
              <a:lumOff val="60000"/>
            </a:schemeClr>
          </a:solidFill>
        </p:spPr>
        <p:txBody>
          <a:bodyPr>
            <a:normAutofit/>
          </a:bodyPr>
          <a:lstStyle/>
          <a:p>
            <a:pPr algn="ctr"/>
            <a:r>
              <a:rPr lang="fr-FR" sz="4800" b="1" dirty="0"/>
              <a:t>LA PROTECTION DE L’ENFANCE</a:t>
            </a:r>
          </a:p>
        </p:txBody>
      </p:sp>
      <p:pic>
        <p:nvPicPr>
          <p:cNvPr id="10" name="Espace réservé du contenu 9">
            <a:extLst>
              <a:ext uri="{FF2B5EF4-FFF2-40B4-BE49-F238E27FC236}">
                <a16:creationId xmlns:a16="http://schemas.microsoft.com/office/drawing/2014/main" id="{BD1C02D4-C4E8-4B08-AC4E-61E78A406E08}"/>
              </a:ext>
            </a:extLst>
          </p:cNvPr>
          <p:cNvPicPr>
            <a:picLocks noGrp="1" noChangeAspect="1"/>
          </p:cNvPicPr>
          <p:nvPr>
            <p:ph sz="half" idx="1"/>
          </p:nvPr>
        </p:nvPicPr>
        <p:blipFill>
          <a:blip r:embed="rId2">
            <a:extLst>
              <a:ext uri="{28A0092B-C50C-407E-A947-70E740481C1C}">
                <a14:useLocalDpi xmlns:a14="http://schemas.microsoft.com/office/drawing/2010/main" val="0"/>
              </a:ext>
            </a:extLst>
          </a:blip>
          <a:stretch>
            <a:fillRect/>
          </a:stretch>
        </p:blipFill>
        <p:spPr>
          <a:xfrm>
            <a:off x="838201" y="2762001"/>
            <a:ext cx="5181600" cy="2646366"/>
          </a:xfrm>
        </p:spPr>
      </p:pic>
      <p:pic>
        <p:nvPicPr>
          <p:cNvPr id="8" name="Espace réservé du contenu 7">
            <a:extLst>
              <a:ext uri="{FF2B5EF4-FFF2-40B4-BE49-F238E27FC236}">
                <a16:creationId xmlns:a16="http://schemas.microsoft.com/office/drawing/2014/main" id="{9E89D32B-3FC6-4DDF-A49E-8549F61E6404}"/>
              </a:ext>
            </a:extLst>
          </p:cNvPr>
          <p:cNvPicPr>
            <a:picLocks noGrp="1" noChangeAspect="1"/>
          </p:cNvPicPr>
          <p:nvPr>
            <p:ph sz="half" idx="2"/>
          </p:nvPr>
        </p:nvPicPr>
        <p:blipFill>
          <a:blip r:embed="rId3">
            <a:extLst>
              <a:ext uri="{28A0092B-C50C-407E-A947-70E740481C1C}">
                <a14:useLocalDpi xmlns:a14="http://schemas.microsoft.com/office/drawing/2010/main" val="0"/>
              </a:ext>
            </a:extLst>
          </a:blip>
          <a:stretch>
            <a:fillRect/>
          </a:stretch>
        </p:blipFill>
        <p:spPr>
          <a:xfrm>
            <a:off x="6172200" y="2657273"/>
            <a:ext cx="5181600" cy="2688041"/>
          </a:xfrm>
        </p:spPr>
      </p:pic>
    </p:spTree>
    <p:extLst>
      <p:ext uri="{BB962C8B-B14F-4D97-AF65-F5344CB8AC3E}">
        <p14:creationId xmlns:p14="http://schemas.microsoft.com/office/powerpoint/2010/main" val="293998834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re 4">
            <a:extLst>
              <a:ext uri="{FF2B5EF4-FFF2-40B4-BE49-F238E27FC236}">
                <a16:creationId xmlns:a16="http://schemas.microsoft.com/office/drawing/2014/main" id="{B6666660-4193-4924-9BA9-35AEBC269617}"/>
              </a:ext>
            </a:extLst>
          </p:cNvPr>
          <p:cNvSpPr>
            <a:spLocks noGrp="1"/>
          </p:cNvSpPr>
          <p:nvPr>
            <p:ph type="title"/>
          </p:nvPr>
        </p:nvSpPr>
        <p:spPr>
          <a:solidFill>
            <a:schemeClr val="accent1">
              <a:lumMod val="40000"/>
              <a:lumOff val="60000"/>
            </a:schemeClr>
          </a:solidFill>
        </p:spPr>
        <p:txBody>
          <a:bodyPr/>
          <a:lstStyle/>
          <a:p>
            <a:pPr algn="ctr"/>
            <a:r>
              <a:rPr lang="fr-FR" b="1" dirty="0">
                <a:effectLst>
                  <a:outerShdw blurRad="38100" dist="38100" dir="2700000" algn="tl">
                    <a:srgbClr val="000000">
                      <a:alpha val="43137"/>
                    </a:srgbClr>
                  </a:outerShdw>
                </a:effectLst>
              </a:rPr>
              <a:t>LE CADRE INTERNATIONAL</a:t>
            </a:r>
          </a:p>
        </p:txBody>
      </p:sp>
      <p:sp>
        <p:nvSpPr>
          <p:cNvPr id="6" name="Espace réservé du contenu 5">
            <a:extLst>
              <a:ext uri="{FF2B5EF4-FFF2-40B4-BE49-F238E27FC236}">
                <a16:creationId xmlns:a16="http://schemas.microsoft.com/office/drawing/2014/main" id="{1B0F4F7E-1326-44A0-9CB4-7E445C268D20}"/>
              </a:ext>
            </a:extLst>
          </p:cNvPr>
          <p:cNvSpPr>
            <a:spLocks noGrp="1"/>
          </p:cNvSpPr>
          <p:nvPr>
            <p:ph idx="1"/>
          </p:nvPr>
        </p:nvSpPr>
        <p:spPr/>
        <p:txBody>
          <a:bodyPr/>
          <a:lstStyle/>
          <a:p>
            <a:endParaRPr lang="fr-FR" dirty="0"/>
          </a:p>
          <a:p>
            <a:pPr marL="0" indent="0">
              <a:buNone/>
            </a:pPr>
            <a:r>
              <a:rPr lang="fr-FR" b="1" u="sng" dirty="0"/>
              <a:t>Convention Internationale des Droits de l’Enfant (CIDE) Nations Unies 1989</a:t>
            </a:r>
          </a:p>
          <a:p>
            <a:r>
              <a:rPr lang="fr-FR" dirty="0"/>
              <a:t>Texte fondamental en matière de protection des droits de l’enfant</a:t>
            </a:r>
          </a:p>
          <a:p>
            <a:r>
              <a:rPr lang="fr-FR" dirty="0"/>
              <a:t>Ratifiée par la France en 1990</a:t>
            </a:r>
          </a:p>
          <a:p>
            <a:r>
              <a:rPr lang="fr-FR" dirty="0"/>
              <a:t>Définition de la notion d’intérêt supérieur de l’enfant</a:t>
            </a:r>
          </a:p>
          <a:p>
            <a:r>
              <a:rPr lang="fr-FR" dirty="0"/>
              <a:t>Garantit le droit de parole de l’enfant dans la procédure judiciaire (art.12)</a:t>
            </a:r>
          </a:p>
          <a:p>
            <a:endParaRPr lang="fr-FR" dirty="0"/>
          </a:p>
        </p:txBody>
      </p:sp>
    </p:spTree>
    <p:extLst>
      <p:ext uri="{BB962C8B-B14F-4D97-AF65-F5344CB8AC3E}">
        <p14:creationId xmlns:p14="http://schemas.microsoft.com/office/powerpoint/2010/main" val="292472657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re 4">
            <a:extLst>
              <a:ext uri="{FF2B5EF4-FFF2-40B4-BE49-F238E27FC236}">
                <a16:creationId xmlns:a16="http://schemas.microsoft.com/office/drawing/2014/main" id="{B6666660-4193-4924-9BA9-35AEBC269617}"/>
              </a:ext>
            </a:extLst>
          </p:cNvPr>
          <p:cNvSpPr>
            <a:spLocks noGrp="1"/>
          </p:cNvSpPr>
          <p:nvPr>
            <p:ph type="title"/>
          </p:nvPr>
        </p:nvSpPr>
        <p:spPr>
          <a:solidFill>
            <a:schemeClr val="accent1">
              <a:lumMod val="40000"/>
              <a:lumOff val="60000"/>
            </a:schemeClr>
          </a:solidFill>
        </p:spPr>
        <p:txBody>
          <a:bodyPr/>
          <a:lstStyle/>
          <a:p>
            <a:pPr algn="ctr"/>
            <a:r>
              <a:rPr lang="fr-FR" b="1" dirty="0">
                <a:effectLst>
                  <a:outerShdw blurRad="38100" dist="38100" dir="2700000" algn="tl">
                    <a:srgbClr val="000000">
                      <a:alpha val="43137"/>
                    </a:srgbClr>
                  </a:outerShdw>
                </a:effectLst>
              </a:rPr>
              <a:t>LE CADRE NATIONAL</a:t>
            </a:r>
          </a:p>
        </p:txBody>
      </p:sp>
      <p:sp>
        <p:nvSpPr>
          <p:cNvPr id="6" name="Espace réservé du contenu 5">
            <a:extLst>
              <a:ext uri="{FF2B5EF4-FFF2-40B4-BE49-F238E27FC236}">
                <a16:creationId xmlns:a16="http://schemas.microsoft.com/office/drawing/2014/main" id="{1B0F4F7E-1326-44A0-9CB4-7E445C268D20}"/>
              </a:ext>
            </a:extLst>
          </p:cNvPr>
          <p:cNvSpPr>
            <a:spLocks noGrp="1"/>
          </p:cNvSpPr>
          <p:nvPr>
            <p:ph idx="1"/>
          </p:nvPr>
        </p:nvSpPr>
        <p:spPr/>
        <p:txBody>
          <a:bodyPr/>
          <a:lstStyle/>
          <a:p>
            <a:endParaRPr lang="fr-FR" dirty="0"/>
          </a:p>
          <a:p>
            <a:endParaRPr lang="fr-FR" dirty="0"/>
          </a:p>
          <a:p>
            <a:r>
              <a:rPr lang="fr-FR" b="1" u="sng" dirty="0"/>
              <a:t>Loi du 10 juillet 1989 </a:t>
            </a:r>
            <a:r>
              <a:rPr lang="fr-FR" dirty="0"/>
              <a:t>: prévention des mauvais traitements à l’égard des mineurs et protection de l’enfance</a:t>
            </a:r>
          </a:p>
          <a:p>
            <a:endParaRPr lang="fr-FR" dirty="0"/>
          </a:p>
          <a:p>
            <a:r>
              <a:rPr lang="fr-FR" b="1" u="sng" dirty="0"/>
              <a:t>Loi du 17 juin 1998 </a:t>
            </a:r>
            <a:r>
              <a:rPr lang="fr-FR" dirty="0"/>
              <a:t>: prévention et répression des infractions sexuelles et protection des mineurs</a:t>
            </a:r>
          </a:p>
        </p:txBody>
      </p:sp>
    </p:spTree>
    <p:extLst>
      <p:ext uri="{BB962C8B-B14F-4D97-AF65-F5344CB8AC3E}">
        <p14:creationId xmlns:p14="http://schemas.microsoft.com/office/powerpoint/2010/main" val="82129541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re 4">
            <a:extLst>
              <a:ext uri="{FF2B5EF4-FFF2-40B4-BE49-F238E27FC236}">
                <a16:creationId xmlns:a16="http://schemas.microsoft.com/office/drawing/2014/main" id="{B6666660-4193-4924-9BA9-35AEBC269617}"/>
              </a:ext>
            </a:extLst>
          </p:cNvPr>
          <p:cNvSpPr>
            <a:spLocks noGrp="1"/>
          </p:cNvSpPr>
          <p:nvPr>
            <p:ph type="title"/>
          </p:nvPr>
        </p:nvSpPr>
        <p:spPr>
          <a:solidFill>
            <a:schemeClr val="accent1">
              <a:lumMod val="40000"/>
              <a:lumOff val="60000"/>
            </a:schemeClr>
          </a:solidFill>
        </p:spPr>
        <p:txBody>
          <a:bodyPr/>
          <a:lstStyle/>
          <a:p>
            <a:pPr algn="ctr"/>
            <a:r>
              <a:rPr lang="fr-FR" b="1" dirty="0">
                <a:effectLst>
                  <a:outerShdw blurRad="38100" dist="38100" dir="2700000" algn="tl">
                    <a:srgbClr val="000000">
                      <a:alpha val="43137"/>
                    </a:srgbClr>
                  </a:outerShdw>
                </a:effectLst>
              </a:rPr>
              <a:t>LE CADRE NATIONAL</a:t>
            </a:r>
          </a:p>
        </p:txBody>
      </p:sp>
      <p:sp>
        <p:nvSpPr>
          <p:cNvPr id="6" name="Espace réservé du contenu 5">
            <a:extLst>
              <a:ext uri="{FF2B5EF4-FFF2-40B4-BE49-F238E27FC236}">
                <a16:creationId xmlns:a16="http://schemas.microsoft.com/office/drawing/2014/main" id="{1B0F4F7E-1326-44A0-9CB4-7E445C268D20}"/>
              </a:ext>
            </a:extLst>
          </p:cNvPr>
          <p:cNvSpPr>
            <a:spLocks noGrp="1"/>
          </p:cNvSpPr>
          <p:nvPr>
            <p:ph idx="1"/>
          </p:nvPr>
        </p:nvSpPr>
        <p:spPr/>
        <p:txBody>
          <a:bodyPr>
            <a:normAutofit fontScale="92500" lnSpcReduction="20000"/>
          </a:bodyPr>
          <a:lstStyle/>
          <a:p>
            <a:pPr marL="0" indent="0">
              <a:buNone/>
            </a:pPr>
            <a:endParaRPr lang="fr-FR" dirty="0"/>
          </a:p>
          <a:p>
            <a:pPr marL="0" indent="0">
              <a:buNone/>
            </a:pPr>
            <a:r>
              <a:rPr lang="fr-FR" b="1" u="sng" dirty="0"/>
              <a:t>Loi de réforme de la protection de l’enfance du 5 mars 2007</a:t>
            </a:r>
          </a:p>
          <a:p>
            <a:pPr marL="0" indent="0">
              <a:buNone/>
            </a:pPr>
            <a:endParaRPr lang="fr-FR" b="1" u="sng" dirty="0"/>
          </a:p>
          <a:p>
            <a:pPr marL="0" indent="0">
              <a:buNone/>
            </a:pPr>
            <a:r>
              <a:rPr lang="fr-FR" u="sng" dirty="0"/>
              <a:t>3 objectifs :</a:t>
            </a:r>
          </a:p>
          <a:p>
            <a:pPr>
              <a:buFontTx/>
              <a:buChar char="-"/>
            </a:pPr>
            <a:r>
              <a:rPr lang="fr-FR" dirty="0"/>
              <a:t>Renforcer la prévention</a:t>
            </a:r>
          </a:p>
          <a:p>
            <a:pPr>
              <a:buFontTx/>
              <a:buChar char="-"/>
            </a:pPr>
            <a:r>
              <a:rPr lang="fr-FR" dirty="0"/>
              <a:t>Améliorer le dispositif d’alerte et de signalement (création des CRIP)</a:t>
            </a:r>
          </a:p>
          <a:p>
            <a:pPr>
              <a:buFontTx/>
              <a:buChar char="-"/>
            </a:pPr>
            <a:r>
              <a:rPr lang="fr-FR" dirty="0"/>
              <a:t>Diversifier les modes d’intervention et renouveler les relations avec les parents et les enfants</a:t>
            </a:r>
          </a:p>
          <a:p>
            <a:pPr>
              <a:buFont typeface="Symbol" panose="05050102010706020507" pitchFamily="18" charset="2"/>
              <a:buChar char="Þ"/>
            </a:pPr>
            <a:r>
              <a:rPr lang="fr-FR" i="1" dirty="0">
                <a:sym typeface="Symbol" panose="05050102010706020507" pitchFamily="18" charset="2"/>
              </a:rPr>
              <a:t>Accent mis sur le traitement administratif en amont de la justice conférant une compétence de principe aux services du département</a:t>
            </a:r>
          </a:p>
          <a:p>
            <a:pPr>
              <a:buFont typeface="Symbol" panose="05050102010706020507" pitchFamily="18" charset="2"/>
              <a:buChar char="Þ"/>
            </a:pPr>
            <a:r>
              <a:rPr lang="fr-FR" i="1" dirty="0">
                <a:sym typeface="Symbol" panose="05050102010706020507" pitchFamily="18" charset="2"/>
              </a:rPr>
              <a:t>Approche « </a:t>
            </a:r>
            <a:r>
              <a:rPr lang="fr-FR" i="1" dirty="0" err="1">
                <a:sym typeface="Symbol" panose="05050102010706020507" pitchFamily="18" charset="2"/>
              </a:rPr>
              <a:t>parentaliste</a:t>
            </a:r>
            <a:r>
              <a:rPr lang="fr-FR" i="1" dirty="0">
                <a:sym typeface="Symbol" panose="05050102010706020507" pitchFamily="18" charset="2"/>
              </a:rPr>
              <a:t> » de la protection de l’enfance</a:t>
            </a:r>
            <a:endParaRPr lang="fr-FR" i="1" dirty="0"/>
          </a:p>
        </p:txBody>
      </p:sp>
    </p:spTree>
    <p:extLst>
      <p:ext uri="{BB962C8B-B14F-4D97-AF65-F5344CB8AC3E}">
        <p14:creationId xmlns:p14="http://schemas.microsoft.com/office/powerpoint/2010/main" val="196052002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re 4">
            <a:extLst>
              <a:ext uri="{FF2B5EF4-FFF2-40B4-BE49-F238E27FC236}">
                <a16:creationId xmlns:a16="http://schemas.microsoft.com/office/drawing/2014/main" id="{B6666660-4193-4924-9BA9-35AEBC269617}"/>
              </a:ext>
            </a:extLst>
          </p:cNvPr>
          <p:cNvSpPr>
            <a:spLocks noGrp="1"/>
          </p:cNvSpPr>
          <p:nvPr>
            <p:ph type="title"/>
          </p:nvPr>
        </p:nvSpPr>
        <p:spPr>
          <a:solidFill>
            <a:schemeClr val="accent1">
              <a:lumMod val="40000"/>
              <a:lumOff val="60000"/>
            </a:schemeClr>
          </a:solidFill>
        </p:spPr>
        <p:txBody>
          <a:bodyPr/>
          <a:lstStyle/>
          <a:p>
            <a:pPr algn="ctr"/>
            <a:r>
              <a:rPr lang="fr-FR" b="1" dirty="0">
                <a:effectLst>
                  <a:outerShdw blurRad="38100" dist="38100" dir="2700000" algn="tl">
                    <a:srgbClr val="000000">
                      <a:alpha val="43137"/>
                    </a:srgbClr>
                  </a:outerShdw>
                </a:effectLst>
              </a:rPr>
              <a:t>LE CADRE NATIONAL</a:t>
            </a:r>
          </a:p>
        </p:txBody>
      </p:sp>
      <p:sp>
        <p:nvSpPr>
          <p:cNvPr id="6" name="Espace réservé du contenu 5">
            <a:extLst>
              <a:ext uri="{FF2B5EF4-FFF2-40B4-BE49-F238E27FC236}">
                <a16:creationId xmlns:a16="http://schemas.microsoft.com/office/drawing/2014/main" id="{1B0F4F7E-1326-44A0-9CB4-7E445C268D20}"/>
              </a:ext>
            </a:extLst>
          </p:cNvPr>
          <p:cNvSpPr>
            <a:spLocks noGrp="1"/>
          </p:cNvSpPr>
          <p:nvPr>
            <p:ph idx="1"/>
          </p:nvPr>
        </p:nvSpPr>
        <p:spPr/>
        <p:txBody>
          <a:bodyPr/>
          <a:lstStyle/>
          <a:p>
            <a:pPr marL="0" indent="0">
              <a:buNone/>
            </a:pPr>
            <a:endParaRPr lang="fr-FR" dirty="0"/>
          </a:p>
          <a:p>
            <a:pPr marL="0" indent="0">
              <a:buNone/>
            </a:pPr>
            <a:r>
              <a:rPr lang="fr-FR" b="1" u="sng" dirty="0"/>
              <a:t>Loi de réforme de la protection de l’enfance du 5 mars 2007</a:t>
            </a:r>
          </a:p>
          <a:p>
            <a:pPr marL="0" indent="0">
              <a:buNone/>
            </a:pPr>
            <a:endParaRPr lang="fr-FR" b="1" u="sng" dirty="0"/>
          </a:p>
          <a:p>
            <a:pPr marL="0" indent="0">
              <a:buNone/>
            </a:pPr>
            <a:r>
              <a:rPr lang="fr-FR" dirty="0"/>
              <a:t>La mort de Marina en 2009 révèlera le manque de coordination des différents acteurs de la protection de l’enfance et le besoin de formation des agents chargés de la mettre en œuvre.</a:t>
            </a:r>
          </a:p>
        </p:txBody>
      </p:sp>
    </p:spTree>
    <p:extLst>
      <p:ext uri="{BB962C8B-B14F-4D97-AF65-F5344CB8AC3E}">
        <p14:creationId xmlns:p14="http://schemas.microsoft.com/office/powerpoint/2010/main" val="219986063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re 4">
            <a:extLst>
              <a:ext uri="{FF2B5EF4-FFF2-40B4-BE49-F238E27FC236}">
                <a16:creationId xmlns:a16="http://schemas.microsoft.com/office/drawing/2014/main" id="{B6666660-4193-4924-9BA9-35AEBC269617}"/>
              </a:ext>
            </a:extLst>
          </p:cNvPr>
          <p:cNvSpPr>
            <a:spLocks noGrp="1"/>
          </p:cNvSpPr>
          <p:nvPr>
            <p:ph type="title"/>
          </p:nvPr>
        </p:nvSpPr>
        <p:spPr>
          <a:solidFill>
            <a:schemeClr val="accent1">
              <a:lumMod val="40000"/>
              <a:lumOff val="60000"/>
            </a:schemeClr>
          </a:solidFill>
        </p:spPr>
        <p:txBody>
          <a:bodyPr/>
          <a:lstStyle/>
          <a:p>
            <a:pPr algn="ctr"/>
            <a:r>
              <a:rPr lang="fr-FR" b="1" dirty="0">
                <a:effectLst>
                  <a:outerShdw blurRad="38100" dist="38100" dir="2700000" algn="tl">
                    <a:srgbClr val="000000">
                      <a:alpha val="43137"/>
                    </a:srgbClr>
                  </a:outerShdw>
                </a:effectLst>
              </a:rPr>
              <a:t>LE CADRE NATIONAL</a:t>
            </a:r>
          </a:p>
        </p:txBody>
      </p:sp>
      <p:sp>
        <p:nvSpPr>
          <p:cNvPr id="6" name="Espace réservé du contenu 5">
            <a:extLst>
              <a:ext uri="{FF2B5EF4-FFF2-40B4-BE49-F238E27FC236}">
                <a16:creationId xmlns:a16="http://schemas.microsoft.com/office/drawing/2014/main" id="{1B0F4F7E-1326-44A0-9CB4-7E445C268D20}"/>
              </a:ext>
            </a:extLst>
          </p:cNvPr>
          <p:cNvSpPr>
            <a:spLocks noGrp="1"/>
          </p:cNvSpPr>
          <p:nvPr>
            <p:ph idx="1"/>
          </p:nvPr>
        </p:nvSpPr>
        <p:spPr/>
        <p:txBody>
          <a:bodyPr>
            <a:normAutofit lnSpcReduction="10000"/>
          </a:bodyPr>
          <a:lstStyle/>
          <a:p>
            <a:pPr marL="0" indent="0">
              <a:buNone/>
            </a:pPr>
            <a:endParaRPr lang="fr-FR" dirty="0"/>
          </a:p>
          <a:p>
            <a:pPr marL="0" indent="0" algn="ctr">
              <a:buNone/>
            </a:pPr>
            <a:r>
              <a:rPr lang="fr-FR" u="sng" dirty="0"/>
              <a:t>Les axes d ’amélioration </a:t>
            </a:r>
          </a:p>
          <a:p>
            <a:pPr marL="0" indent="0" algn="ctr">
              <a:buNone/>
            </a:pPr>
            <a:endParaRPr lang="fr-FR" u="sng" dirty="0"/>
          </a:p>
          <a:p>
            <a:pPr>
              <a:buFontTx/>
              <a:buChar char="-"/>
            </a:pPr>
            <a:r>
              <a:rPr lang="fr-FR" dirty="0"/>
              <a:t>Lutter contre les disparités territoriales et le manque de coopération entre les acteurs</a:t>
            </a:r>
          </a:p>
          <a:p>
            <a:pPr>
              <a:buFontTx/>
              <a:buChar char="-"/>
            </a:pPr>
            <a:r>
              <a:rPr lang="fr-FR" dirty="0"/>
              <a:t>Prévenir les situations de maltraitance et mieux protéger les enfants en danger</a:t>
            </a:r>
          </a:p>
          <a:p>
            <a:pPr>
              <a:buFontTx/>
              <a:buChar char="-"/>
            </a:pPr>
            <a:r>
              <a:rPr lang="fr-FR" dirty="0"/>
              <a:t>Eviter les ruptures dans les parcours</a:t>
            </a:r>
          </a:p>
          <a:p>
            <a:pPr>
              <a:buFontTx/>
              <a:buChar char="-"/>
            </a:pPr>
            <a:r>
              <a:rPr lang="fr-FR" dirty="0"/>
              <a:t>Développer la connaissance et l’observation en protection de l’enfance</a:t>
            </a:r>
          </a:p>
        </p:txBody>
      </p:sp>
    </p:spTree>
    <p:extLst>
      <p:ext uri="{BB962C8B-B14F-4D97-AF65-F5344CB8AC3E}">
        <p14:creationId xmlns:p14="http://schemas.microsoft.com/office/powerpoint/2010/main" val="314133072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re 4">
            <a:extLst>
              <a:ext uri="{FF2B5EF4-FFF2-40B4-BE49-F238E27FC236}">
                <a16:creationId xmlns:a16="http://schemas.microsoft.com/office/drawing/2014/main" id="{B6666660-4193-4924-9BA9-35AEBC269617}"/>
              </a:ext>
            </a:extLst>
          </p:cNvPr>
          <p:cNvSpPr>
            <a:spLocks noGrp="1"/>
          </p:cNvSpPr>
          <p:nvPr>
            <p:ph type="title"/>
          </p:nvPr>
        </p:nvSpPr>
        <p:spPr>
          <a:solidFill>
            <a:schemeClr val="accent1">
              <a:lumMod val="40000"/>
              <a:lumOff val="60000"/>
            </a:schemeClr>
          </a:solidFill>
        </p:spPr>
        <p:txBody>
          <a:bodyPr/>
          <a:lstStyle/>
          <a:p>
            <a:pPr algn="ctr"/>
            <a:r>
              <a:rPr lang="fr-FR" b="1" dirty="0">
                <a:effectLst>
                  <a:outerShdw blurRad="38100" dist="38100" dir="2700000" algn="tl">
                    <a:srgbClr val="000000">
                      <a:alpha val="43137"/>
                    </a:srgbClr>
                  </a:outerShdw>
                </a:effectLst>
              </a:rPr>
              <a:t>LE CADRE NATIONAL</a:t>
            </a:r>
          </a:p>
        </p:txBody>
      </p:sp>
      <p:sp>
        <p:nvSpPr>
          <p:cNvPr id="6" name="Espace réservé du contenu 5">
            <a:extLst>
              <a:ext uri="{FF2B5EF4-FFF2-40B4-BE49-F238E27FC236}">
                <a16:creationId xmlns:a16="http://schemas.microsoft.com/office/drawing/2014/main" id="{1B0F4F7E-1326-44A0-9CB4-7E445C268D20}"/>
              </a:ext>
            </a:extLst>
          </p:cNvPr>
          <p:cNvSpPr>
            <a:spLocks noGrp="1"/>
          </p:cNvSpPr>
          <p:nvPr>
            <p:ph idx="1"/>
          </p:nvPr>
        </p:nvSpPr>
        <p:spPr/>
        <p:txBody>
          <a:bodyPr>
            <a:normAutofit/>
          </a:bodyPr>
          <a:lstStyle/>
          <a:p>
            <a:pPr marL="0" indent="0">
              <a:buNone/>
            </a:pPr>
            <a:endParaRPr lang="fr-FR" dirty="0"/>
          </a:p>
          <a:p>
            <a:pPr marL="0" indent="0">
              <a:buNone/>
            </a:pPr>
            <a:r>
              <a:rPr lang="fr-FR" b="1" u="sng" dirty="0"/>
              <a:t>Loi du 14 mars 2016 relative à la protection de l’enfant</a:t>
            </a:r>
          </a:p>
          <a:p>
            <a:pPr marL="0" indent="0">
              <a:buNone/>
            </a:pPr>
            <a:endParaRPr lang="fr-FR" b="1" u="sng" dirty="0"/>
          </a:p>
          <a:p>
            <a:pPr marL="0" indent="0">
              <a:buNone/>
            </a:pPr>
            <a:r>
              <a:rPr lang="fr-FR" b="1" u="sng" dirty="0"/>
              <a:t>3 orientations :</a:t>
            </a:r>
          </a:p>
          <a:p>
            <a:pPr>
              <a:buFontTx/>
              <a:buChar char="-"/>
            </a:pPr>
            <a:r>
              <a:rPr lang="fr-FR" dirty="0"/>
              <a:t>Meilleure prise en compte des besoins de l’enfant</a:t>
            </a:r>
          </a:p>
          <a:p>
            <a:pPr>
              <a:buFontTx/>
              <a:buChar char="-"/>
            </a:pPr>
            <a:r>
              <a:rPr lang="fr-FR" dirty="0"/>
              <a:t>Amélioration du repérage et du suivi des situations de maltraitance, de danger ou de risque de danger</a:t>
            </a:r>
          </a:p>
          <a:p>
            <a:pPr>
              <a:buFontTx/>
              <a:buChar char="-"/>
            </a:pPr>
            <a:r>
              <a:rPr lang="fr-FR" dirty="0"/>
              <a:t>Développer la prévention à tout âge de l’enfance</a:t>
            </a:r>
          </a:p>
          <a:p>
            <a:pPr marL="0" indent="0">
              <a:buNone/>
            </a:pPr>
            <a:endParaRPr lang="fr-FR" b="1" u="sng" dirty="0"/>
          </a:p>
          <a:p>
            <a:pPr marL="0" indent="0">
              <a:buNone/>
            </a:pPr>
            <a:endParaRPr lang="fr-FR" dirty="0"/>
          </a:p>
        </p:txBody>
      </p:sp>
    </p:spTree>
    <p:extLst>
      <p:ext uri="{BB962C8B-B14F-4D97-AF65-F5344CB8AC3E}">
        <p14:creationId xmlns:p14="http://schemas.microsoft.com/office/powerpoint/2010/main" val="1992455846"/>
      </p:ext>
    </p:extLst>
  </p:cSld>
  <p:clrMapOvr>
    <a:masterClrMapping/>
  </p:clrMapOvr>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132</TotalTime>
  <Words>1028</Words>
  <Application>Microsoft Office PowerPoint</Application>
  <PresentationFormat>Grand écran</PresentationFormat>
  <Paragraphs>89</Paragraphs>
  <Slides>16</Slides>
  <Notes>0</Notes>
  <HiddenSlides>0</HiddenSlides>
  <MMClips>0</MMClips>
  <ScaleCrop>false</ScaleCrop>
  <HeadingPairs>
    <vt:vector size="6" baseType="variant">
      <vt:variant>
        <vt:lpstr>Polices utilisées</vt:lpstr>
      </vt:variant>
      <vt:variant>
        <vt:i4>4</vt:i4>
      </vt:variant>
      <vt:variant>
        <vt:lpstr>Thème</vt:lpstr>
      </vt:variant>
      <vt:variant>
        <vt:i4>1</vt:i4>
      </vt:variant>
      <vt:variant>
        <vt:lpstr>Titres des diapositives</vt:lpstr>
      </vt:variant>
      <vt:variant>
        <vt:i4>16</vt:i4>
      </vt:variant>
    </vt:vector>
  </HeadingPairs>
  <TitlesOfParts>
    <vt:vector size="21" baseType="lpstr">
      <vt:lpstr>Arial</vt:lpstr>
      <vt:lpstr>Calibri</vt:lpstr>
      <vt:lpstr>Calibri Light</vt:lpstr>
      <vt:lpstr>Symbol</vt:lpstr>
      <vt:lpstr>Thème Office</vt:lpstr>
      <vt:lpstr>         CADRE LEGISLATIF ET JURIDIQUE DE LA PROTECTION DE L’ENFANCE</vt:lpstr>
      <vt:lpstr>LA PROTECTION DE L’ENFANCE  : DEFINITION</vt:lpstr>
      <vt:lpstr>LA PROTECTION DE L’ENFANCE</vt:lpstr>
      <vt:lpstr>LE CADRE INTERNATIONAL</vt:lpstr>
      <vt:lpstr>LE CADRE NATIONAL</vt:lpstr>
      <vt:lpstr>LE CADRE NATIONAL</vt:lpstr>
      <vt:lpstr>LE CADRE NATIONAL</vt:lpstr>
      <vt:lpstr>LE CADRE NATIONAL</vt:lpstr>
      <vt:lpstr>LE CADRE NATIONAL</vt:lpstr>
      <vt:lpstr>LE CADRE NATIONAL</vt:lpstr>
      <vt:lpstr>CONNAISSANCE D’UNE SITUATION DE DANGER</vt:lpstr>
      <vt:lpstr>CONNAISSANCE D’UNE SITUATION DE DANGER</vt:lpstr>
      <vt:lpstr>CONNAISSANCE D’UNE SITUATION DE DANGER</vt:lpstr>
      <vt:lpstr>CONNAISSANCE D’UNE SITUATION DE DANGER</vt:lpstr>
      <vt:lpstr>Stratégie nationale pour la protection de l’enfance</vt:lpstr>
      <vt:lpstr>Stratégie nationale pour la protection de l’enfance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CADRE INSTITUTIONNEL ET LEGISLATIF DE LA PROTECTION DE L’ENFANCE</dc:title>
  <dc:creator>Carole PACTOL</dc:creator>
  <cp:lastModifiedBy>Claire</cp:lastModifiedBy>
  <cp:revision>11</cp:revision>
  <dcterms:created xsi:type="dcterms:W3CDTF">2019-10-10T13:14:28Z</dcterms:created>
  <dcterms:modified xsi:type="dcterms:W3CDTF">2020-02-28T19:23:39Z</dcterms:modified>
</cp:coreProperties>
</file>

<file path=docProps/thumbnail.jpeg>
</file>