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0"/>
  </p:notesMasterIdLst>
  <p:sldIdLst>
    <p:sldId id="256" r:id="rId2"/>
    <p:sldId id="259" r:id="rId3"/>
    <p:sldId id="260" r:id="rId4"/>
    <p:sldId id="264" r:id="rId5"/>
    <p:sldId id="258" r:id="rId6"/>
    <p:sldId id="261" r:id="rId7"/>
    <p:sldId id="262" r:id="rId8"/>
    <p:sldId id="263" r:id="rId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102" y="-61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48711527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26a79cadb6_0_6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26a79cadb6_0_6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4" name="Google Shape;14;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
        <p:nvSpPr>
          <p:cNvPr id="15" name="Google Shape;15;p2"/>
          <p:cNvSpPr txBox="1"/>
          <p:nvPr/>
        </p:nvSpPr>
        <p:spPr>
          <a:xfrm>
            <a:off x="1976175" y="3394100"/>
            <a:ext cx="6002100" cy="154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Google Shape;52;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3" name="Google Shape;53;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4" name="Google Shape;54;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5"/>
        <p:cNvGrpSpPr/>
        <p:nvPr/>
      </p:nvGrpSpPr>
      <p:grpSpPr>
        <a:xfrm>
          <a:off x="0" y="0"/>
          <a:ext cx="0" cy="0"/>
          <a:chOff x="0" y="0"/>
          <a:chExt cx="0" cy="0"/>
        </a:xfrm>
      </p:grpSpPr>
      <p:sp>
        <p:nvSpPr>
          <p:cNvPr id="56" name="Google Shape;56;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8" name="Google Shape;18;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117425" y="34050"/>
            <a:ext cx="81825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sz="2400">
                <a:solidFill>
                  <a:srgbClr val="FFFFFF"/>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949000"/>
            <a:ext cx="8520600" cy="36198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
        <p:nvSpPr>
          <p:cNvPr id="23" name="Google Shape;23;p4"/>
          <p:cNvSpPr/>
          <p:nvPr/>
        </p:nvSpPr>
        <p:spPr>
          <a:xfrm>
            <a:off x="0" y="0"/>
            <a:ext cx="9144000" cy="640800"/>
          </a:xfrm>
          <a:prstGeom prst="rect">
            <a:avLst/>
          </a:prstGeom>
          <a:solidFill>
            <a:srgbClr val="C92C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grpSp>
        <p:nvGrpSpPr>
          <p:cNvPr id="24" name="Google Shape;24;p4"/>
          <p:cNvGrpSpPr/>
          <p:nvPr/>
        </p:nvGrpSpPr>
        <p:grpSpPr>
          <a:xfrm>
            <a:off x="8528084" y="34050"/>
            <a:ext cx="554356" cy="554356"/>
            <a:chOff x="8438920" y="0"/>
            <a:chExt cx="640800" cy="640800"/>
          </a:xfrm>
        </p:grpSpPr>
        <p:sp>
          <p:nvSpPr>
            <p:cNvPr id="25" name="Google Shape;25;p4"/>
            <p:cNvSpPr/>
            <p:nvPr/>
          </p:nvSpPr>
          <p:spPr>
            <a:xfrm>
              <a:off x="8438920" y="0"/>
              <a:ext cx="640800" cy="640800"/>
            </a:xfrm>
            <a:prstGeom prst="ellipse">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6" name="Google Shape;26;p4" descr="LOGO_A_INV.png"/>
            <p:cNvPicPr preferRelativeResize="0"/>
            <p:nvPr/>
          </p:nvPicPr>
          <p:blipFill>
            <a:blip r:embed="rId2">
              <a:alphaModFix/>
            </a:blip>
            <a:stretch>
              <a:fillRect/>
            </a:stretch>
          </p:blipFill>
          <p:spPr>
            <a:xfrm>
              <a:off x="8444762" y="6699"/>
              <a:ext cx="630025" cy="630025"/>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7"/>
        <p:cNvGrpSpPr/>
        <p:nvPr/>
      </p:nvGrpSpPr>
      <p:grpSpPr>
        <a:xfrm>
          <a:off x="0" y="0"/>
          <a:ext cx="0" cy="0"/>
          <a:chOff x="0" y="0"/>
          <a:chExt cx="0" cy="0"/>
        </a:xfrm>
      </p:grpSpPr>
      <p:sp>
        <p:nvSpPr>
          <p:cNvPr id="28" name="Google Shape;28;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9" name="Google Shape;29;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0" name="Google Shape;30;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4" name="Google Shape;34;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5" name="Google Shape;45;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6" name="Google Shape;46;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7" name="Google Shape;47;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50" name="Google Shape;50;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fr"/>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fr"/>
              <a:t>‹N°›</a:t>
            </a:fld>
            <a:endParaRPr/>
          </a:p>
        </p:txBody>
      </p:sp>
      <p:sp>
        <p:nvSpPr>
          <p:cNvPr id="9" name="Google Shape;9;p1"/>
          <p:cNvSpPr txBox="1"/>
          <p:nvPr/>
        </p:nvSpPr>
        <p:spPr>
          <a:xfrm>
            <a:off x="1875700" y="3333825"/>
            <a:ext cx="5921700" cy="1621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 name="Google Shape;10;p1"/>
          <p:cNvSpPr/>
          <p:nvPr/>
        </p:nvSpPr>
        <p:spPr>
          <a:xfrm>
            <a:off x="0" y="4794175"/>
            <a:ext cx="9144000" cy="349200"/>
          </a:xfrm>
          <a:prstGeom prst="rect">
            <a:avLst/>
          </a:prstGeom>
          <a:solidFill>
            <a:srgbClr val="C92C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3"/>
          <p:cNvSpPr/>
          <p:nvPr/>
        </p:nvSpPr>
        <p:spPr>
          <a:xfrm>
            <a:off x="-6700" y="4475"/>
            <a:ext cx="9150600" cy="3135000"/>
          </a:xfrm>
          <a:prstGeom prst="rect">
            <a:avLst/>
          </a:prstGeom>
          <a:solidFill>
            <a:srgbClr val="C92C4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62" name="Google Shape;62;p13" descr="LOGO_FR.png"/>
          <p:cNvPicPr preferRelativeResize="0"/>
          <p:nvPr/>
        </p:nvPicPr>
        <p:blipFill>
          <a:blip r:embed="rId3">
            <a:alphaModFix/>
          </a:blip>
          <a:stretch>
            <a:fillRect/>
          </a:stretch>
        </p:blipFill>
        <p:spPr>
          <a:xfrm>
            <a:off x="2835905" y="254550"/>
            <a:ext cx="3472201" cy="2455675"/>
          </a:xfrm>
          <a:prstGeom prst="rect">
            <a:avLst/>
          </a:prstGeom>
          <a:noFill/>
          <a:ln>
            <a:noFill/>
          </a:ln>
        </p:spPr>
      </p:pic>
      <p:sp>
        <p:nvSpPr>
          <p:cNvPr id="63" name="Google Shape;63;p13"/>
          <p:cNvSpPr/>
          <p:nvPr/>
        </p:nvSpPr>
        <p:spPr>
          <a:xfrm>
            <a:off x="-6700" y="4740600"/>
            <a:ext cx="9157200" cy="402900"/>
          </a:xfrm>
          <a:prstGeom prst="rect">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txBox="1">
            <a:spLocks noGrp="1"/>
          </p:cNvSpPr>
          <p:nvPr>
            <p:ph type="ctrTitle"/>
          </p:nvPr>
        </p:nvSpPr>
        <p:spPr>
          <a:xfrm>
            <a:off x="311700" y="3280225"/>
            <a:ext cx="8520600" cy="1747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fr" sz="3000" dirty="0" smtClean="0"/>
              <a:t>COVID 19 </a:t>
            </a:r>
            <a:r>
              <a:rPr lang="fr" sz="3000" dirty="0" smtClean="0"/>
              <a:t>Responsabilité </a:t>
            </a:r>
            <a:r>
              <a:rPr lang="fr" sz="3000" dirty="0" smtClean="0"/>
              <a:t> Commune / Etat</a:t>
            </a:r>
            <a:endParaRPr sz="3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7424" y="34050"/>
            <a:ext cx="8775056" cy="953524"/>
          </a:xfrm>
        </p:spPr>
        <p:txBody>
          <a:bodyPr/>
          <a:lstStyle/>
          <a:p>
            <a:r>
              <a:rPr lang="fr-FR" dirty="0" smtClean="0"/>
              <a:t>Renforcement obligation sécurité de la Commune employeur</a:t>
            </a:r>
            <a:endParaRPr lang="fr-FR" dirty="0"/>
          </a:p>
        </p:txBody>
      </p:sp>
      <p:sp>
        <p:nvSpPr>
          <p:cNvPr id="3" name="Espace réservé du texte 2"/>
          <p:cNvSpPr>
            <a:spLocks noGrp="1"/>
          </p:cNvSpPr>
          <p:nvPr>
            <p:ph type="body" idx="1"/>
          </p:nvPr>
        </p:nvSpPr>
        <p:spPr/>
        <p:txBody>
          <a:bodyPr/>
          <a:lstStyle/>
          <a:p>
            <a:endParaRPr lang="fr-FR" dirty="0"/>
          </a:p>
          <a:p>
            <a:r>
              <a:rPr lang="fr-FR" dirty="0"/>
              <a:t> Durant la période d’état d’urgence sanitaire </a:t>
            </a:r>
            <a:r>
              <a:rPr lang="fr-FR" dirty="0" smtClean="0"/>
              <a:t>: obligation </a:t>
            </a:r>
            <a:r>
              <a:rPr lang="fr-FR" dirty="0"/>
              <a:t>de sécurité </a:t>
            </a:r>
            <a:r>
              <a:rPr lang="fr-FR" dirty="0" smtClean="0"/>
              <a:t> « renforcée </a:t>
            </a:r>
            <a:r>
              <a:rPr lang="fr-FR" dirty="0"/>
              <a:t>» envers les agents </a:t>
            </a:r>
            <a:r>
              <a:rPr lang="fr-FR" dirty="0" smtClean="0"/>
              <a:t>en présentiel (ATSEM  animateurs…)</a:t>
            </a:r>
            <a:endParaRPr lang="fr-FR" dirty="0"/>
          </a:p>
          <a:p>
            <a:r>
              <a:rPr lang="fr-FR" dirty="0" smtClean="0">
                <a:sym typeface="Wingdings 2"/>
              </a:rPr>
              <a:t> La Commune doit </a:t>
            </a:r>
            <a:r>
              <a:rPr lang="fr-FR" dirty="0" smtClean="0"/>
              <a:t>mettre </a:t>
            </a:r>
            <a:r>
              <a:rPr lang="fr-FR" dirty="0"/>
              <a:t>en place les mesures de sécurité recommandées par </a:t>
            </a:r>
            <a:r>
              <a:rPr lang="fr-FR" dirty="0" smtClean="0"/>
              <a:t>l’Etat cf. guide (moyens de mettre en place les gestes barrière : formations, masques, savons…,) garder toute preuve (traces écrites des commandes…)</a:t>
            </a:r>
          </a:p>
          <a:p>
            <a:r>
              <a:rPr lang="fr-FR" dirty="0" smtClean="0"/>
              <a:t>La responsabilité « sans faute » pour risque pourrait être appliquée</a:t>
            </a:r>
            <a:endParaRPr lang="fr-FR" dirty="0"/>
          </a:p>
        </p:txBody>
      </p:sp>
    </p:spTree>
    <p:extLst>
      <p:ext uri="{BB962C8B-B14F-4D97-AF65-F5344CB8AC3E}">
        <p14:creationId xmlns:p14="http://schemas.microsoft.com/office/powerpoint/2010/main" val="2801252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Responsabilité Etat / aux élèves</a:t>
            </a:r>
            <a:endParaRPr lang="fr-FR" dirty="0"/>
          </a:p>
        </p:txBody>
      </p:sp>
      <p:sp>
        <p:nvSpPr>
          <p:cNvPr id="3" name="Espace réservé du texte 2"/>
          <p:cNvSpPr>
            <a:spLocks noGrp="1"/>
          </p:cNvSpPr>
          <p:nvPr>
            <p:ph type="body" idx="1"/>
          </p:nvPr>
        </p:nvSpPr>
        <p:spPr/>
        <p:txBody>
          <a:bodyPr/>
          <a:lstStyle/>
          <a:p>
            <a:pPr marL="0" lvl="0" indent="0">
              <a:spcAft>
                <a:spcPts val="1600"/>
              </a:spcAft>
              <a:buNone/>
            </a:pPr>
            <a:r>
              <a:rPr lang="fr-FR" dirty="0" smtClean="0"/>
              <a:t>Rappel Compétence </a:t>
            </a:r>
            <a:r>
              <a:rPr lang="fr-FR" dirty="0"/>
              <a:t>Etat sur le temps scolaire (L 211-1 Code </a:t>
            </a:r>
            <a:r>
              <a:rPr lang="fr-FR" dirty="0" err="1"/>
              <a:t>Educ</a:t>
            </a:r>
            <a:r>
              <a:rPr lang="fr-FR" dirty="0"/>
              <a:t>)  </a:t>
            </a:r>
            <a:r>
              <a:rPr lang="fr-FR" dirty="0" smtClean="0"/>
              <a:t>/</a:t>
            </a:r>
            <a:endParaRPr lang="fr-FR" dirty="0"/>
          </a:p>
          <a:p>
            <a:pPr marL="0" lvl="0" indent="0">
              <a:spcAft>
                <a:spcPts val="1600"/>
              </a:spcAft>
              <a:buNone/>
            </a:pPr>
            <a:r>
              <a:rPr lang="fr-FR" dirty="0"/>
              <a:t>article D.321-12  Code  </a:t>
            </a:r>
            <a:r>
              <a:rPr lang="fr-FR" dirty="0" err="1"/>
              <a:t>Educ</a:t>
            </a:r>
            <a:r>
              <a:rPr lang="fr-FR" dirty="0"/>
              <a:t> « </a:t>
            </a:r>
            <a:r>
              <a:rPr lang="fr-FR" i="1" dirty="0"/>
              <a:t>La surveillance des élèves durant les heures d'activité scolaire doit être continue et </a:t>
            </a:r>
            <a:r>
              <a:rPr lang="fr-FR" b="1" i="1" dirty="0"/>
              <a:t>leur sécurité doit être constamment assurée en tenant compte de l'état de la distribution des locaux et du matériel scolaires et de la nature des activités proposées </a:t>
            </a:r>
            <a:r>
              <a:rPr lang="fr-FR" i="1" dirty="0"/>
              <a:t>» </a:t>
            </a:r>
          </a:p>
          <a:p>
            <a:endParaRPr lang="fr-FR" dirty="0"/>
          </a:p>
        </p:txBody>
      </p:sp>
    </p:spTree>
    <p:extLst>
      <p:ext uri="{BB962C8B-B14F-4D97-AF65-F5344CB8AC3E}">
        <p14:creationId xmlns:p14="http://schemas.microsoft.com/office/powerpoint/2010/main" val="2199816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000" dirty="0" smtClean="0"/>
              <a:t>OBLIGATIONS, </a:t>
            </a:r>
            <a:r>
              <a:rPr lang="fr-FR" sz="2000" dirty="0"/>
              <a:t>RESPONSABILITES </a:t>
            </a:r>
            <a:r>
              <a:rPr lang="fr-FR" sz="2000" dirty="0" smtClean="0"/>
              <a:t>DIRECTEUR ECOLE </a:t>
            </a:r>
            <a:endParaRPr lang="fr-FR" sz="2000" dirty="0"/>
          </a:p>
        </p:txBody>
      </p:sp>
      <p:sp>
        <p:nvSpPr>
          <p:cNvPr id="3" name="Espace réservé du texte 2"/>
          <p:cNvSpPr>
            <a:spLocks noGrp="1"/>
          </p:cNvSpPr>
          <p:nvPr>
            <p:ph type="body" idx="1"/>
          </p:nvPr>
        </p:nvSpPr>
        <p:spPr/>
        <p:txBody>
          <a:bodyPr/>
          <a:lstStyle/>
          <a:p>
            <a:r>
              <a:rPr lang="fr-FR" dirty="0" smtClean="0"/>
              <a:t>Décret </a:t>
            </a:r>
            <a:r>
              <a:rPr lang="fr-FR" dirty="0"/>
              <a:t>n°89-122 du 24 février 1989 : « Art. 2 (modifié par les décrets n° 91-37 du 14 janvier 1991 et 2002-1164 du 13 septembre 2002). </a:t>
            </a:r>
            <a:endParaRPr lang="fr-FR" dirty="0" smtClean="0"/>
          </a:p>
          <a:p>
            <a:r>
              <a:rPr lang="fr-FR" dirty="0" smtClean="0"/>
              <a:t>Le </a:t>
            </a:r>
            <a:r>
              <a:rPr lang="fr-FR" dirty="0"/>
              <a:t>directeur d'école veille à la bonne marche de l'école et au respect de la réglementation qui lui est applicable. </a:t>
            </a:r>
            <a:endParaRPr lang="fr-FR" dirty="0" smtClean="0"/>
          </a:p>
          <a:p>
            <a:r>
              <a:rPr lang="fr-FR" dirty="0" smtClean="0"/>
              <a:t>Après </a:t>
            </a:r>
            <a:r>
              <a:rPr lang="fr-FR" dirty="0"/>
              <a:t>avis du conseil des maîtres, il arrête le service des instituteurs et professeurs des écoles, fixe les modalités d'utilisation des locaux scolaires pendant les heures et périodes au cours desquelles ils sont utilisés pour les besoins de l'enseignement et de la formation. </a:t>
            </a:r>
            <a:endParaRPr lang="fr-FR" dirty="0" smtClean="0"/>
          </a:p>
          <a:p>
            <a:r>
              <a:rPr lang="fr-FR" dirty="0" smtClean="0"/>
              <a:t>Il </a:t>
            </a:r>
            <a:r>
              <a:rPr lang="fr-FR" dirty="0"/>
              <a:t>organise le travail des personnels communaux en service à l'école qui, pendant leur service dans les locaux scolaires, sont placés sous son autorité. </a:t>
            </a:r>
          </a:p>
        </p:txBody>
      </p:sp>
    </p:spTree>
    <p:extLst>
      <p:ext uri="{BB962C8B-B14F-4D97-AF65-F5344CB8AC3E}">
        <p14:creationId xmlns:p14="http://schemas.microsoft.com/office/powerpoint/2010/main" val="3531801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Responsabilité </a:t>
            </a:r>
            <a:r>
              <a:rPr lang="fr-FR" dirty="0" smtClean="0"/>
              <a:t>Communes </a:t>
            </a:r>
            <a:r>
              <a:rPr lang="fr-FR" dirty="0"/>
              <a:t>/ aux élèves</a:t>
            </a:r>
          </a:p>
        </p:txBody>
      </p:sp>
      <p:sp>
        <p:nvSpPr>
          <p:cNvPr id="3" name="Espace réservé du texte 2"/>
          <p:cNvSpPr>
            <a:spLocks noGrp="1"/>
          </p:cNvSpPr>
          <p:nvPr>
            <p:ph type="body" idx="1"/>
          </p:nvPr>
        </p:nvSpPr>
        <p:spPr/>
        <p:txBody>
          <a:bodyPr/>
          <a:lstStyle/>
          <a:p>
            <a:pPr marL="114300" indent="0">
              <a:buNone/>
            </a:pPr>
            <a:r>
              <a:rPr lang="fr-FR" dirty="0"/>
              <a:t>Communes sur les temps périscolaires (L 212 -15 Code </a:t>
            </a:r>
            <a:r>
              <a:rPr lang="fr-FR" dirty="0" err="1"/>
              <a:t>Educ</a:t>
            </a:r>
            <a:r>
              <a:rPr lang="fr-FR" dirty="0"/>
              <a:t>)</a:t>
            </a:r>
            <a:endParaRPr lang="fr-FR" dirty="0"/>
          </a:p>
          <a:p>
            <a:r>
              <a:rPr lang="fr-FR" i="1" dirty="0"/>
              <a:t>« La </a:t>
            </a:r>
            <a:r>
              <a:rPr lang="fr-FR" b="1" i="1" dirty="0"/>
              <a:t>décision du maire d'utiliser les locaux scolaires </a:t>
            </a:r>
            <a:r>
              <a:rPr lang="fr-FR" i="1" dirty="0"/>
              <a:t>en application de l'article 25 de la loi du 22 juillet 1983 </a:t>
            </a:r>
            <a:r>
              <a:rPr lang="fr-FR" b="1" i="1" u="sng" dirty="0"/>
              <a:t>lui transfère la responsabilité normalement exercée en matière de sécurité par le directeur d'école </a:t>
            </a:r>
            <a:r>
              <a:rPr lang="fr-FR" b="1" i="1" dirty="0"/>
              <a:t>ou le chef d'établissement pendant la période d'utilisation consacrée à la formation initiale ou continue</a:t>
            </a:r>
            <a:r>
              <a:rPr lang="fr-FR" i="1" dirty="0"/>
              <a:t>. </a:t>
            </a:r>
            <a:r>
              <a:rPr lang="fr-FR" b="1" i="1" dirty="0"/>
              <a:t>Le maire doit notamment prendre toutes mesures de prévention ou de sauvegarde telles qu'elles sont définies </a:t>
            </a:r>
            <a:r>
              <a:rPr lang="fr-FR" b="1" i="1" u="sng" dirty="0"/>
              <a:t>par le règlement de sécurité</a:t>
            </a:r>
            <a:r>
              <a:rPr lang="fr-FR" b="1" i="1" dirty="0"/>
              <a:t> et prendre, le cas échéant, toutes mesures d'urgence propres à assurer la sécurité des personnes </a:t>
            </a:r>
            <a:r>
              <a:rPr lang="fr-FR" i="1" dirty="0"/>
              <a:t>». </a:t>
            </a:r>
            <a:endParaRPr lang="fr-FR" dirty="0"/>
          </a:p>
        </p:txBody>
      </p:sp>
    </p:spTree>
    <p:extLst>
      <p:ext uri="{BB962C8B-B14F-4D97-AF65-F5344CB8AC3E}">
        <p14:creationId xmlns:p14="http://schemas.microsoft.com/office/powerpoint/2010/main" val="11204639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RECHERCHE DE RESPONSABILITE</a:t>
            </a:r>
            <a:endParaRPr lang="fr-FR" dirty="0"/>
          </a:p>
        </p:txBody>
      </p:sp>
      <p:sp>
        <p:nvSpPr>
          <p:cNvPr id="3" name="Espace réservé du texte 2"/>
          <p:cNvSpPr>
            <a:spLocks noGrp="1"/>
          </p:cNvSpPr>
          <p:nvPr>
            <p:ph type="body" idx="1"/>
          </p:nvPr>
        </p:nvSpPr>
        <p:spPr/>
        <p:txBody>
          <a:bodyPr/>
          <a:lstStyle/>
          <a:p>
            <a:pPr marL="114300" indent="0">
              <a:buNone/>
            </a:pPr>
            <a:r>
              <a:rPr lang="fr-FR" dirty="0" smtClean="0"/>
              <a:t>En cas de Contamination d’un enfant :</a:t>
            </a:r>
          </a:p>
          <a:p>
            <a:r>
              <a:rPr lang="fr-FR" dirty="0" smtClean="0"/>
              <a:t>Devant la difficulté d’établir le moment de la contamination (temps scolaire ou périscolaire)  </a:t>
            </a:r>
            <a:r>
              <a:rPr lang="fr-FR" dirty="0" smtClean="0">
                <a:sym typeface="Wingdings 2"/>
              </a:rPr>
              <a:t> </a:t>
            </a:r>
            <a:r>
              <a:rPr lang="fr-FR" dirty="0" smtClean="0"/>
              <a:t>partage de responsabilité  Etat Commune</a:t>
            </a:r>
          </a:p>
          <a:p>
            <a:r>
              <a:rPr lang="fr-FR" dirty="0" smtClean="0"/>
              <a:t>Importance de garder toute preuve de mise en œuvre des mesures de sécurité</a:t>
            </a:r>
            <a:endParaRPr lang="fr-FR" dirty="0"/>
          </a:p>
        </p:txBody>
      </p:sp>
    </p:spTree>
    <p:extLst>
      <p:ext uri="{BB962C8B-B14F-4D97-AF65-F5344CB8AC3E}">
        <p14:creationId xmlns:p14="http://schemas.microsoft.com/office/powerpoint/2010/main" val="6058770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Responsabilité pénale du Maire</a:t>
            </a:r>
            <a:endParaRPr lang="fr-FR" dirty="0"/>
          </a:p>
        </p:txBody>
      </p:sp>
      <p:sp>
        <p:nvSpPr>
          <p:cNvPr id="3" name="Espace réservé du texte 2"/>
          <p:cNvSpPr>
            <a:spLocks noGrp="1"/>
          </p:cNvSpPr>
          <p:nvPr>
            <p:ph type="body" idx="1"/>
          </p:nvPr>
        </p:nvSpPr>
        <p:spPr/>
        <p:txBody>
          <a:bodyPr/>
          <a:lstStyle/>
          <a:p>
            <a:r>
              <a:rPr lang="fr-FR" i="1" dirty="0" smtClean="0"/>
              <a:t>121-3 C Pénal et  L 2123 – 34 CGCT</a:t>
            </a:r>
          </a:p>
          <a:p>
            <a:r>
              <a:rPr lang="fr-FR" b="1" i="1" dirty="0"/>
              <a:t>le maire </a:t>
            </a:r>
            <a:r>
              <a:rPr lang="fr-FR" i="1" dirty="0"/>
              <a:t>ou un élu municipal le suppléant ou ayant reçu une délégation </a:t>
            </a:r>
            <a:r>
              <a:rPr lang="fr-FR" b="1" i="1" dirty="0"/>
              <a:t>ne peut être condamné sur le fondement du troisième alinéa de ce même article pour des faits non intentionnels commis dans l'exercice de ses fonctions que s'il est établi qu'il n'a pas accompli les diligences normales compte tenu de ses compétences, du pouvoir et des moyens dont il disposait ainsi que des difficultés propres aux missions que la loi lui confie </a:t>
            </a:r>
            <a:r>
              <a:rPr lang="fr-FR" i="1" dirty="0"/>
              <a:t>». </a:t>
            </a:r>
            <a:endParaRPr lang="fr-FR" i="1" dirty="0" smtClean="0"/>
          </a:p>
        </p:txBody>
      </p:sp>
    </p:spTree>
    <p:extLst>
      <p:ext uri="{BB962C8B-B14F-4D97-AF65-F5344CB8AC3E}">
        <p14:creationId xmlns:p14="http://schemas.microsoft.com/office/powerpoint/2010/main" val="2851413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Responsabilité civile</a:t>
            </a:r>
            <a:endParaRPr lang="fr-FR" dirty="0"/>
          </a:p>
        </p:txBody>
      </p:sp>
      <p:sp>
        <p:nvSpPr>
          <p:cNvPr id="3" name="Espace réservé du texte 2"/>
          <p:cNvSpPr>
            <a:spLocks noGrp="1"/>
          </p:cNvSpPr>
          <p:nvPr>
            <p:ph type="body" idx="1"/>
          </p:nvPr>
        </p:nvSpPr>
        <p:spPr/>
        <p:txBody>
          <a:bodyPr/>
          <a:lstStyle/>
          <a:p>
            <a:r>
              <a:rPr lang="fr-FR" dirty="0" smtClean="0"/>
              <a:t>Obligation </a:t>
            </a:r>
            <a:r>
              <a:rPr lang="fr-FR" dirty="0"/>
              <a:t>de moyen et non de résultat.</a:t>
            </a:r>
          </a:p>
          <a:p>
            <a:r>
              <a:rPr lang="fr-FR" dirty="0"/>
              <a:t>les mesures de sécurité étant susceptibles d’évoluer en fonction de l’avancée des connaissances scientifiques, il ne devrait pas pouvoir être reproché </a:t>
            </a:r>
            <a:r>
              <a:rPr lang="fr-FR" i="1" dirty="0"/>
              <a:t>a posteriori </a:t>
            </a:r>
            <a:r>
              <a:rPr lang="fr-FR" dirty="0"/>
              <a:t>à un maire de ne pas avoir respecté une mesure de sécurité qui n’était pas imposée à l’époque des faits. </a:t>
            </a:r>
            <a:endParaRPr lang="fr-FR" i="1" dirty="0"/>
          </a:p>
          <a:p>
            <a:endParaRPr lang="fr-FR" dirty="0"/>
          </a:p>
        </p:txBody>
      </p:sp>
    </p:spTree>
    <p:extLst>
      <p:ext uri="{BB962C8B-B14F-4D97-AF65-F5344CB8AC3E}">
        <p14:creationId xmlns:p14="http://schemas.microsoft.com/office/powerpoint/2010/main" val="125752932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515</Words>
  <Application>Microsoft Office PowerPoint</Application>
  <PresentationFormat>Affichage à l'écran (16:9)</PresentationFormat>
  <Paragraphs>27</Paragraphs>
  <Slides>8</Slides>
  <Notes>1</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Simple Light</vt:lpstr>
      <vt:lpstr>COVID 19 Responsabilité  Commune / Etat</vt:lpstr>
      <vt:lpstr>Renforcement obligation sécurité de la Commune employeur</vt:lpstr>
      <vt:lpstr>Responsabilité Etat / aux élèves</vt:lpstr>
      <vt:lpstr>OBLIGATIONS, RESPONSABILITES DIRECTEUR ECOLE </vt:lpstr>
      <vt:lpstr>Responsabilité Communes / aux élèves</vt:lpstr>
      <vt:lpstr>RECHERCHE DE RESPONSABILITE</vt:lpstr>
      <vt:lpstr>Responsabilité pénale du Maire</vt:lpstr>
      <vt:lpstr>Responsabilité civile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Responsabilité des Communes</dc:title>
  <dc:creator>Laurent DAUTY</dc:creator>
  <cp:lastModifiedBy>Laurent Dauty</cp:lastModifiedBy>
  <cp:revision>7</cp:revision>
  <dcterms:modified xsi:type="dcterms:W3CDTF">2020-05-04T22:36:32Z</dcterms:modified>
</cp:coreProperties>
</file>